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82" r:id="rId4"/>
    <p:sldId id="286" r:id="rId5"/>
    <p:sldId id="300" r:id="rId6"/>
    <p:sldId id="280" r:id="rId7"/>
    <p:sldId id="281" r:id="rId8"/>
    <p:sldId id="287" r:id="rId9"/>
    <p:sldId id="288" r:id="rId10"/>
    <p:sldId id="283" r:id="rId11"/>
    <p:sldId id="289" r:id="rId12"/>
    <p:sldId id="290" r:id="rId13"/>
    <p:sldId id="291" r:id="rId14"/>
    <p:sldId id="292" r:id="rId15"/>
    <p:sldId id="294" r:id="rId16"/>
    <p:sldId id="295" r:id="rId17"/>
    <p:sldId id="296" r:id="rId18"/>
    <p:sldId id="298" r:id="rId19"/>
    <p:sldId id="299" r:id="rId20"/>
    <p:sldId id="297" r:id="rId21"/>
    <p:sldId id="28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>
        <p:scale>
          <a:sx n="90" d="100"/>
          <a:sy n="90" d="100"/>
        </p:scale>
        <p:origin x="1344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esktop\TuneTutorial\GridRawConverge\testAccurac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esktop\TuneTutorial\GridRawConverge\testAccurac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esktop\TuneTutorial\GridRawConverge\testAccurac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Validation Accuracy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testAccuracy!$J$1</c:f>
              <c:strCache>
                <c:ptCount val="1"/>
                <c:pt idx="0">
                  <c:v> AvgValidationAccuracy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testAccuracy!$J$2:$J$246</c:f>
              <c:numCache>
                <c:formatCode>General</c:formatCode>
                <c:ptCount val="245"/>
                <c:pt idx="0">
                  <c:v>0.943276</c:v>
                </c:pt>
                <c:pt idx="1">
                  <c:v>0.94273499999999999</c:v>
                </c:pt>
                <c:pt idx="2">
                  <c:v>0.94228699999999999</c:v>
                </c:pt>
                <c:pt idx="3">
                  <c:v>0.942191</c:v>
                </c:pt>
                <c:pt idx="4">
                  <c:v>0.94165399999999999</c:v>
                </c:pt>
                <c:pt idx="5">
                  <c:v>0.94129099999999999</c:v>
                </c:pt>
                <c:pt idx="6">
                  <c:v>0.94084400000000001</c:v>
                </c:pt>
                <c:pt idx="7">
                  <c:v>0.94066099999999997</c:v>
                </c:pt>
                <c:pt idx="8">
                  <c:v>0.94039499999999998</c:v>
                </c:pt>
                <c:pt idx="9">
                  <c:v>0.93967100000000003</c:v>
                </c:pt>
                <c:pt idx="10">
                  <c:v>0.93958399999999997</c:v>
                </c:pt>
                <c:pt idx="11">
                  <c:v>0.93949099999999997</c:v>
                </c:pt>
                <c:pt idx="12">
                  <c:v>0.93949099999999997</c:v>
                </c:pt>
                <c:pt idx="13">
                  <c:v>0.93931500000000001</c:v>
                </c:pt>
                <c:pt idx="14">
                  <c:v>0.93921900000000003</c:v>
                </c:pt>
                <c:pt idx="15">
                  <c:v>0.93903999999999999</c:v>
                </c:pt>
                <c:pt idx="16">
                  <c:v>0.93894900000000003</c:v>
                </c:pt>
                <c:pt idx="17">
                  <c:v>0.93876999999999999</c:v>
                </c:pt>
                <c:pt idx="18">
                  <c:v>0.93867900000000004</c:v>
                </c:pt>
                <c:pt idx="19">
                  <c:v>0.93850599999999995</c:v>
                </c:pt>
                <c:pt idx="20">
                  <c:v>0.93850199999999995</c:v>
                </c:pt>
                <c:pt idx="21">
                  <c:v>0.93786999999999998</c:v>
                </c:pt>
                <c:pt idx="22">
                  <c:v>0.93769800000000003</c:v>
                </c:pt>
                <c:pt idx="23">
                  <c:v>0.93768899999999999</c:v>
                </c:pt>
                <c:pt idx="24">
                  <c:v>0.93760200000000005</c:v>
                </c:pt>
                <c:pt idx="25">
                  <c:v>0.93724799999999997</c:v>
                </c:pt>
                <c:pt idx="26">
                  <c:v>0.93715400000000004</c:v>
                </c:pt>
                <c:pt idx="27">
                  <c:v>0.93715099999999996</c:v>
                </c:pt>
                <c:pt idx="28">
                  <c:v>0.93714900000000001</c:v>
                </c:pt>
                <c:pt idx="29">
                  <c:v>0.93696999999999997</c:v>
                </c:pt>
                <c:pt idx="30">
                  <c:v>0.93688800000000005</c:v>
                </c:pt>
                <c:pt idx="31">
                  <c:v>0.93679500000000004</c:v>
                </c:pt>
                <c:pt idx="32">
                  <c:v>0.93652000000000002</c:v>
                </c:pt>
                <c:pt idx="33">
                  <c:v>0.93651899999999999</c:v>
                </c:pt>
                <c:pt idx="34">
                  <c:v>0.93643600000000005</c:v>
                </c:pt>
                <c:pt idx="35">
                  <c:v>0.93643399999999999</c:v>
                </c:pt>
                <c:pt idx="36">
                  <c:v>0.93642899999999996</c:v>
                </c:pt>
                <c:pt idx="37">
                  <c:v>0.93634300000000004</c:v>
                </c:pt>
                <c:pt idx="38">
                  <c:v>0.93634200000000001</c:v>
                </c:pt>
                <c:pt idx="39">
                  <c:v>0.93625199999999997</c:v>
                </c:pt>
                <c:pt idx="40">
                  <c:v>0.93616699999999997</c:v>
                </c:pt>
                <c:pt idx="41">
                  <c:v>0.93616299999999997</c:v>
                </c:pt>
                <c:pt idx="42">
                  <c:v>0.93615899999999996</c:v>
                </c:pt>
                <c:pt idx="43">
                  <c:v>0.93570600000000004</c:v>
                </c:pt>
                <c:pt idx="44">
                  <c:v>0.93561799999999995</c:v>
                </c:pt>
                <c:pt idx="45">
                  <c:v>0.93553200000000003</c:v>
                </c:pt>
                <c:pt idx="46">
                  <c:v>0.93544000000000005</c:v>
                </c:pt>
                <c:pt idx="47">
                  <c:v>0.93543900000000002</c:v>
                </c:pt>
                <c:pt idx="48">
                  <c:v>0.93516900000000003</c:v>
                </c:pt>
                <c:pt idx="49">
                  <c:v>0.93507899999999999</c:v>
                </c:pt>
                <c:pt idx="50">
                  <c:v>0.93481000000000003</c:v>
                </c:pt>
                <c:pt idx="51">
                  <c:v>0.93472699999999997</c:v>
                </c:pt>
                <c:pt idx="52">
                  <c:v>0.93471800000000005</c:v>
                </c:pt>
                <c:pt idx="53">
                  <c:v>0.93462699999999999</c:v>
                </c:pt>
                <c:pt idx="54">
                  <c:v>0.93454000000000004</c:v>
                </c:pt>
                <c:pt idx="55">
                  <c:v>0.93444899999999997</c:v>
                </c:pt>
                <c:pt idx="56">
                  <c:v>0.93444799999999995</c:v>
                </c:pt>
                <c:pt idx="57">
                  <c:v>0.93435999999999997</c:v>
                </c:pt>
                <c:pt idx="58">
                  <c:v>0.93427199999999999</c:v>
                </c:pt>
                <c:pt idx="59">
                  <c:v>0.93426699999999996</c:v>
                </c:pt>
                <c:pt idx="60">
                  <c:v>0.93417899999999998</c:v>
                </c:pt>
                <c:pt idx="61">
                  <c:v>0.93408999999999998</c:v>
                </c:pt>
                <c:pt idx="62">
                  <c:v>0.93399900000000002</c:v>
                </c:pt>
                <c:pt idx="63">
                  <c:v>0.93390700000000004</c:v>
                </c:pt>
                <c:pt idx="64">
                  <c:v>0.93381800000000004</c:v>
                </c:pt>
                <c:pt idx="65">
                  <c:v>0.93381800000000004</c:v>
                </c:pt>
                <c:pt idx="66">
                  <c:v>0.93372599999999994</c:v>
                </c:pt>
                <c:pt idx="67">
                  <c:v>0.93336799999999998</c:v>
                </c:pt>
                <c:pt idx="68">
                  <c:v>0.933365</c:v>
                </c:pt>
                <c:pt idx="69">
                  <c:v>0.93310400000000004</c:v>
                </c:pt>
                <c:pt idx="70">
                  <c:v>0.93309600000000004</c:v>
                </c:pt>
                <c:pt idx="71">
                  <c:v>0.93282399999999999</c:v>
                </c:pt>
                <c:pt idx="72">
                  <c:v>0.93274000000000001</c:v>
                </c:pt>
                <c:pt idx="73">
                  <c:v>0.93273700000000004</c:v>
                </c:pt>
                <c:pt idx="74">
                  <c:v>0.93273399999999995</c:v>
                </c:pt>
                <c:pt idx="75">
                  <c:v>0.93264800000000003</c:v>
                </c:pt>
                <c:pt idx="76">
                  <c:v>0.932562</c:v>
                </c:pt>
                <c:pt idx="77">
                  <c:v>0.93255600000000005</c:v>
                </c:pt>
                <c:pt idx="78">
                  <c:v>0.93247199999999997</c:v>
                </c:pt>
                <c:pt idx="79">
                  <c:v>0.93247000000000002</c:v>
                </c:pt>
                <c:pt idx="80">
                  <c:v>0.93246799999999996</c:v>
                </c:pt>
                <c:pt idx="81">
                  <c:v>0.93237800000000004</c:v>
                </c:pt>
                <c:pt idx="82">
                  <c:v>0.93229399999999996</c:v>
                </c:pt>
                <c:pt idx="83">
                  <c:v>0.93220499999999995</c:v>
                </c:pt>
                <c:pt idx="84">
                  <c:v>0.932195</c:v>
                </c:pt>
                <c:pt idx="85">
                  <c:v>0.93193099999999995</c:v>
                </c:pt>
                <c:pt idx="86">
                  <c:v>0.93184199999999995</c:v>
                </c:pt>
                <c:pt idx="87">
                  <c:v>0.93183899999999997</c:v>
                </c:pt>
                <c:pt idx="88">
                  <c:v>0.93183700000000003</c:v>
                </c:pt>
                <c:pt idx="89">
                  <c:v>0.93174999999999997</c:v>
                </c:pt>
                <c:pt idx="90">
                  <c:v>0.93174900000000005</c:v>
                </c:pt>
                <c:pt idx="91">
                  <c:v>0.93156499999999998</c:v>
                </c:pt>
                <c:pt idx="92">
                  <c:v>0.93129499999999998</c:v>
                </c:pt>
                <c:pt idx="93">
                  <c:v>0.93129499999999998</c:v>
                </c:pt>
                <c:pt idx="94">
                  <c:v>0.93102399999999996</c:v>
                </c:pt>
                <c:pt idx="95">
                  <c:v>0.9304</c:v>
                </c:pt>
                <c:pt idx="96">
                  <c:v>0.930307</c:v>
                </c:pt>
                <c:pt idx="97">
                  <c:v>0.93012700000000004</c:v>
                </c:pt>
                <c:pt idx="98">
                  <c:v>0.93012399999999995</c:v>
                </c:pt>
                <c:pt idx="99">
                  <c:v>0.92985700000000004</c:v>
                </c:pt>
                <c:pt idx="100">
                  <c:v>0.92976499999999995</c:v>
                </c:pt>
                <c:pt idx="101">
                  <c:v>0.92961000000000005</c:v>
                </c:pt>
                <c:pt idx="102">
                  <c:v>0.92949400000000004</c:v>
                </c:pt>
                <c:pt idx="103">
                  <c:v>0.92932199999999998</c:v>
                </c:pt>
                <c:pt idx="104">
                  <c:v>0.92922099999999996</c:v>
                </c:pt>
                <c:pt idx="105">
                  <c:v>0.92914300000000005</c:v>
                </c:pt>
                <c:pt idx="106">
                  <c:v>0.92913699999999999</c:v>
                </c:pt>
                <c:pt idx="107">
                  <c:v>0.92905000000000004</c:v>
                </c:pt>
                <c:pt idx="108">
                  <c:v>0.92895499999999998</c:v>
                </c:pt>
                <c:pt idx="109">
                  <c:v>0.92851399999999995</c:v>
                </c:pt>
                <c:pt idx="110">
                  <c:v>0.928508</c:v>
                </c:pt>
                <c:pt idx="111">
                  <c:v>0.928504</c:v>
                </c:pt>
                <c:pt idx="112">
                  <c:v>0.92796599999999996</c:v>
                </c:pt>
                <c:pt idx="113">
                  <c:v>0.92796599999999996</c:v>
                </c:pt>
                <c:pt idx="114">
                  <c:v>0.92760399999999998</c:v>
                </c:pt>
                <c:pt idx="115">
                  <c:v>0.92760200000000004</c:v>
                </c:pt>
                <c:pt idx="116">
                  <c:v>0.92760100000000001</c:v>
                </c:pt>
                <c:pt idx="117">
                  <c:v>0.92742800000000003</c:v>
                </c:pt>
                <c:pt idx="118">
                  <c:v>0.927338</c:v>
                </c:pt>
                <c:pt idx="119">
                  <c:v>0.92733299999999996</c:v>
                </c:pt>
                <c:pt idx="120">
                  <c:v>0.92732800000000004</c:v>
                </c:pt>
                <c:pt idx="121">
                  <c:v>0.92724099999999998</c:v>
                </c:pt>
                <c:pt idx="122">
                  <c:v>0.92670300000000005</c:v>
                </c:pt>
                <c:pt idx="123">
                  <c:v>0.92642800000000003</c:v>
                </c:pt>
                <c:pt idx="124">
                  <c:v>0.92642800000000003</c:v>
                </c:pt>
                <c:pt idx="125">
                  <c:v>0.92616200000000004</c:v>
                </c:pt>
                <c:pt idx="126">
                  <c:v>0.92590099999999997</c:v>
                </c:pt>
                <c:pt idx="127">
                  <c:v>0.92526699999999995</c:v>
                </c:pt>
                <c:pt idx="128">
                  <c:v>0.92490600000000001</c:v>
                </c:pt>
                <c:pt idx="129">
                  <c:v>0.92483099999999996</c:v>
                </c:pt>
                <c:pt idx="130">
                  <c:v>0.92472299999999996</c:v>
                </c:pt>
                <c:pt idx="131">
                  <c:v>0.92419399999999996</c:v>
                </c:pt>
                <c:pt idx="132">
                  <c:v>0.92400300000000002</c:v>
                </c:pt>
                <c:pt idx="133">
                  <c:v>0.92390700000000003</c:v>
                </c:pt>
                <c:pt idx="134">
                  <c:v>0.92364400000000002</c:v>
                </c:pt>
                <c:pt idx="135">
                  <c:v>0.92355799999999999</c:v>
                </c:pt>
                <c:pt idx="136">
                  <c:v>0.92355100000000001</c:v>
                </c:pt>
                <c:pt idx="137">
                  <c:v>0.92347400000000002</c:v>
                </c:pt>
                <c:pt idx="138">
                  <c:v>0.92346600000000001</c:v>
                </c:pt>
                <c:pt idx="139">
                  <c:v>0.92337899999999995</c:v>
                </c:pt>
                <c:pt idx="140">
                  <c:v>0.923377</c:v>
                </c:pt>
                <c:pt idx="141">
                  <c:v>0.92310199999999998</c:v>
                </c:pt>
                <c:pt idx="142">
                  <c:v>0.92310099999999995</c:v>
                </c:pt>
                <c:pt idx="143">
                  <c:v>0.92301100000000003</c:v>
                </c:pt>
                <c:pt idx="144">
                  <c:v>0.92293499999999995</c:v>
                </c:pt>
                <c:pt idx="145">
                  <c:v>0.92283899999999996</c:v>
                </c:pt>
                <c:pt idx="146">
                  <c:v>0.92283300000000001</c:v>
                </c:pt>
                <c:pt idx="147">
                  <c:v>0.92273899999999998</c:v>
                </c:pt>
                <c:pt idx="148">
                  <c:v>0.92266099999999995</c:v>
                </c:pt>
                <c:pt idx="149">
                  <c:v>0.92256400000000005</c:v>
                </c:pt>
                <c:pt idx="150">
                  <c:v>0.92221399999999998</c:v>
                </c:pt>
                <c:pt idx="151">
                  <c:v>0.92220299999999999</c:v>
                </c:pt>
                <c:pt idx="152">
                  <c:v>0.92192799999999997</c:v>
                </c:pt>
                <c:pt idx="153">
                  <c:v>0.92175600000000002</c:v>
                </c:pt>
                <c:pt idx="154">
                  <c:v>0.92166300000000001</c:v>
                </c:pt>
                <c:pt idx="155">
                  <c:v>0.92148600000000003</c:v>
                </c:pt>
                <c:pt idx="156">
                  <c:v>0.92138600000000004</c:v>
                </c:pt>
                <c:pt idx="157">
                  <c:v>0.921041</c:v>
                </c:pt>
                <c:pt idx="158">
                  <c:v>0.92093800000000003</c:v>
                </c:pt>
                <c:pt idx="159">
                  <c:v>0.92085499999999998</c:v>
                </c:pt>
                <c:pt idx="160">
                  <c:v>0.920763</c:v>
                </c:pt>
                <c:pt idx="161">
                  <c:v>0.92067299999999996</c:v>
                </c:pt>
                <c:pt idx="162">
                  <c:v>0.92057900000000004</c:v>
                </c:pt>
                <c:pt idx="163">
                  <c:v>0.92039899999999997</c:v>
                </c:pt>
                <c:pt idx="164">
                  <c:v>0.92004600000000003</c:v>
                </c:pt>
                <c:pt idx="165">
                  <c:v>0.920045</c:v>
                </c:pt>
                <c:pt idx="166">
                  <c:v>0.91994699999999996</c:v>
                </c:pt>
                <c:pt idx="167">
                  <c:v>0.91959199999999996</c:v>
                </c:pt>
                <c:pt idx="168">
                  <c:v>0.91914099999999999</c:v>
                </c:pt>
                <c:pt idx="169">
                  <c:v>0.91905800000000004</c:v>
                </c:pt>
                <c:pt idx="170">
                  <c:v>0.91877500000000001</c:v>
                </c:pt>
                <c:pt idx="171">
                  <c:v>0.91842699999999999</c:v>
                </c:pt>
                <c:pt idx="172">
                  <c:v>0.918327</c:v>
                </c:pt>
                <c:pt idx="173">
                  <c:v>0.91797399999999996</c:v>
                </c:pt>
                <c:pt idx="174">
                  <c:v>0.91797200000000001</c:v>
                </c:pt>
                <c:pt idx="175">
                  <c:v>0.91796699999999998</c:v>
                </c:pt>
                <c:pt idx="176">
                  <c:v>0.91760600000000003</c:v>
                </c:pt>
                <c:pt idx="177">
                  <c:v>0.91725599999999996</c:v>
                </c:pt>
                <c:pt idx="178">
                  <c:v>0.91697200000000001</c:v>
                </c:pt>
                <c:pt idx="179">
                  <c:v>0.91689500000000002</c:v>
                </c:pt>
                <c:pt idx="180">
                  <c:v>0.91688199999999997</c:v>
                </c:pt>
                <c:pt idx="181">
                  <c:v>0.91662999999999994</c:v>
                </c:pt>
                <c:pt idx="182">
                  <c:v>0.916431</c:v>
                </c:pt>
                <c:pt idx="183">
                  <c:v>0.91634499999999997</c:v>
                </c:pt>
                <c:pt idx="184">
                  <c:v>0.91616699999999995</c:v>
                </c:pt>
                <c:pt idx="185">
                  <c:v>0.91616299999999995</c:v>
                </c:pt>
                <c:pt idx="186">
                  <c:v>0.915987</c:v>
                </c:pt>
                <c:pt idx="187">
                  <c:v>0.91598500000000005</c:v>
                </c:pt>
                <c:pt idx="188">
                  <c:v>0.91561899999999996</c:v>
                </c:pt>
                <c:pt idx="189">
                  <c:v>0.91527800000000004</c:v>
                </c:pt>
                <c:pt idx="190">
                  <c:v>0.91491</c:v>
                </c:pt>
                <c:pt idx="191">
                  <c:v>0.91472500000000001</c:v>
                </c:pt>
                <c:pt idx="192">
                  <c:v>0.91462600000000005</c:v>
                </c:pt>
                <c:pt idx="193">
                  <c:v>0.91436200000000001</c:v>
                </c:pt>
                <c:pt idx="194">
                  <c:v>0.91400999999999999</c:v>
                </c:pt>
                <c:pt idx="195">
                  <c:v>0.91374</c:v>
                </c:pt>
                <c:pt idx="196">
                  <c:v>0.91364699999999999</c:v>
                </c:pt>
                <c:pt idx="197">
                  <c:v>0.913462</c:v>
                </c:pt>
                <c:pt idx="198">
                  <c:v>0.91301699999999997</c:v>
                </c:pt>
                <c:pt idx="199">
                  <c:v>0.91274100000000002</c:v>
                </c:pt>
                <c:pt idx="200">
                  <c:v>0.91239000000000003</c:v>
                </c:pt>
                <c:pt idx="201">
                  <c:v>0.91230699999999998</c:v>
                </c:pt>
                <c:pt idx="202">
                  <c:v>0.91122199999999998</c:v>
                </c:pt>
                <c:pt idx="203">
                  <c:v>0.91122000000000003</c:v>
                </c:pt>
                <c:pt idx="204">
                  <c:v>0.91095300000000001</c:v>
                </c:pt>
                <c:pt idx="205">
                  <c:v>0.910775</c:v>
                </c:pt>
                <c:pt idx="206">
                  <c:v>0.91067900000000002</c:v>
                </c:pt>
                <c:pt idx="207">
                  <c:v>0.91040200000000004</c:v>
                </c:pt>
                <c:pt idx="208">
                  <c:v>0.90968599999999999</c:v>
                </c:pt>
                <c:pt idx="209">
                  <c:v>0.90941799999999995</c:v>
                </c:pt>
                <c:pt idx="210">
                  <c:v>0.907972</c:v>
                </c:pt>
                <c:pt idx="211">
                  <c:v>0.90779600000000005</c:v>
                </c:pt>
                <c:pt idx="212">
                  <c:v>0.906806</c:v>
                </c:pt>
                <c:pt idx="213">
                  <c:v>0.90626600000000002</c:v>
                </c:pt>
                <c:pt idx="214">
                  <c:v>0.90581900000000004</c:v>
                </c:pt>
                <c:pt idx="215">
                  <c:v>0.90517999999999998</c:v>
                </c:pt>
                <c:pt idx="216">
                  <c:v>0.90464</c:v>
                </c:pt>
                <c:pt idx="217">
                  <c:v>0.90418299999999996</c:v>
                </c:pt>
                <c:pt idx="218">
                  <c:v>0.90328200000000003</c:v>
                </c:pt>
                <c:pt idx="219">
                  <c:v>0.90322499999999994</c:v>
                </c:pt>
                <c:pt idx="220">
                  <c:v>0.90310400000000002</c:v>
                </c:pt>
                <c:pt idx="221">
                  <c:v>0.90276400000000001</c:v>
                </c:pt>
                <c:pt idx="222">
                  <c:v>0.90194700000000005</c:v>
                </c:pt>
                <c:pt idx="223">
                  <c:v>0.90105100000000005</c:v>
                </c:pt>
                <c:pt idx="224">
                  <c:v>0.89886200000000005</c:v>
                </c:pt>
                <c:pt idx="225">
                  <c:v>0.89763599999999999</c:v>
                </c:pt>
                <c:pt idx="226">
                  <c:v>0.89710599999999996</c:v>
                </c:pt>
                <c:pt idx="227">
                  <c:v>0.89626399999999995</c:v>
                </c:pt>
                <c:pt idx="228">
                  <c:v>0.89518900000000001</c:v>
                </c:pt>
                <c:pt idx="229">
                  <c:v>0.89427900000000005</c:v>
                </c:pt>
                <c:pt idx="230">
                  <c:v>0.89293400000000001</c:v>
                </c:pt>
                <c:pt idx="231">
                  <c:v>0.89258800000000005</c:v>
                </c:pt>
                <c:pt idx="232">
                  <c:v>0.89222800000000002</c:v>
                </c:pt>
                <c:pt idx="233">
                  <c:v>0.89211399999999996</c:v>
                </c:pt>
                <c:pt idx="234">
                  <c:v>0.89178299999999999</c:v>
                </c:pt>
                <c:pt idx="235">
                  <c:v>0.89167200000000002</c:v>
                </c:pt>
                <c:pt idx="236">
                  <c:v>0.89113500000000001</c:v>
                </c:pt>
                <c:pt idx="237">
                  <c:v>0.89095599999999997</c:v>
                </c:pt>
                <c:pt idx="238">
                  <c:v>0.88961800000000002</c:v>
                </c:pt>
                <c:pt idx="239">
                  <c:v>0.88251299999999999</c:v>
                </c:pt>
                <c:pt idx="240">
                  <c:v>0.88133899999999998</c:v>
                </c:pt>
                <c:pt idx="241">
                  <c:v>0.87789300000000003</c:v>
                </c:pt>
                <c:pt idx="242">
                  <c:v>0.87547699999999995</c:v>
                </c:pt>
                <c:pt idx="243">
                  <c:v>0.873587</c:v>
                </c:pt>
                <c:pt idx="244">
                  <c:v>0.87176100000000001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82C-4AB0-B80B-EFC27DB5B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0697384"/>
        <c:axId val="310699024"/>
      </c:scatterChart>
      <c:valAx>
        <c:axId val="310697384"/>
        <c:scaling>
          <c:orientation val="minMax"/>
          <c:max val="24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Parameter Setting</a:t>
                </a:r>
                <a:r>
                  <a:rPr lang="en-US" baseline="0" dirty="0"/>
                  <a:t> ID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699024"/>
        <c:crosses val="autoZero"/>
        <c:crossBetween val="midCat"/>
      </c:valAx>
      <c:valAx>
        <c:axId val="31069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697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[testAccuracy.xlsx]Explore Nodes!PivotTable2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Filter</a:t>
            </a:r>
            <a:r>
              <a:rPr lang="en-US" baseline="0" dirty="0"/>
              <a:t> Size (N): 7   --  Num Filters (F): 30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'Explore Nodes'!$B$4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'Explore Nodes'!$A$5:$A$12</c:f>
              <c:strCach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</c:strCache>
            </c:strRef>
          </c:cat>
          <c:val>
            <c:numRef>
              <c:f>'Explore Nodes'!$B$5:$B$12</c:f>
              <c:numCache>
                <c:formatCode>General</c:formatCode>
                <c:ptCount val="7"/>
                <c:pt idx="0">
                  <c:v>0.86885400000000002</c:v>
                </c:pt>
                <c:pt idx="1">
                  <c:v>0.924404</c:v>
                </c:pt>
                <c:pt idx="2">
                  <c:v>0.93195499999999998</c:v>
                </c:pt>
                <c:pt idx="3">
                  <c:v>0.934562</c:v>
                </c:pt>
                <c:pt idx="4">
                  <c:v>0.93168499999999999</c:v>
                </c:pt>
                <c:pt idx="5">
                  <c:v>0.93483099999999997</c:v>
                </c:pt>
                <c:pt idx="6">
                  <c:v>0.932315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9F-48D1-B575-DD7E0CB06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82352"/>
        <c:axId val="552582680"/>
      </c:lineChart>
      <c:catAx>
        <c:axId val="552582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Hidden Nodes (H)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582680"/>
        <c:crosses val="autoZero"/>
        <c:auto val="1"/>
        <c:lblAlgn val="ctr"/>
        <c:lblOffset val="100"/>
        <c:noMultiLvlLbl val="0"/>
      </c:catAx>
      <c:valAx>
        <c:axId val="55258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Validation 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58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[testAccuracy.xlsx]Explore Convolution!PivotTable1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</a:t>
            </a:r>
            <a:r>
              <a:rPr lang="en-US" baseline="0" dirty="0"/>
              <a:t> Hidden Nodes (H): 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'Explore Convolution'!$B$3:$B$4</c:f>
              <c:strCache>
                <c:ptCount val="1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'Explore Convolution'!$A$5:$A$12</c:f>
              <c:strCach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</c:strCache>
            </c:strRef>
          </c:cat>
          <c:val>
            <c:numRef>
              <c:f>'Explore Convolution'!$B$5:$B$12</c:f>
              <c:numCache>
                <c:formatCode>General</c:formatCode>
                <c:ptCount val="7"/>
                <c:pt idx="0">
                  <c:v>0.86993299999999996</c:v>
                </c:pt>
                <c:pt idx="1">
                  <c:v>0.89123600000000003</c:v>
                </c:pt>
                <c:pt idx="2">
                  <c:v>0.90166299999999999</c:v>
                </c:pt>
                <c:pt idx="3">
                  <c:v>0.90786500000000003</c:v>
                </c:pt>
                <c:pt idx="4">
                  <c:v>0.91325800000000001</c:v>
                </c:pt>
                <c:pt idx="5">
                  <c:v>0.90705599999999997</c:v>
                </c:pt>
                <c:pt idx="6">
                  <c:v>0.91370799999999996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17-49CB-AF3B-C66A907D973E}"/>
            </c:ext>
          </c:extLst>
        </c:ser>
        <c:ser>
          <c:idx val="1"/>
          <c:order val="1"/>
          <c:tx>
            <c:strRef>
              <c:f>'Explore Convolution'!$C$3:$C$4</c:f>
              <c:strCache>
                <c:ptCount val="1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'Explore Convolution'!$A$5:$A$12</c:f>
              <c:strCach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</c:strCache>
            </c:strRef>
          </c:cat>
          <c:val>
            <c:numRef>
              <c:f>'Explore Convolution'!$C$5:$C$12</c:f>
              <c:numCache>
                <c:formatCode>General</c:formatCode>
                <c:ptCount val="7"/>
                <c:pt idx="0">
                  <c:v>0.89609000000000005</c:v>
                </c:pt>
                <c:pt idx="1">
                  <c:v>0.898787</c:v>
                </c:pt>
                <c:pt idx="2">
                  <c:v>0.90921300000000005</c:v>
                </c:pt>
                <c:pt idx="3">
                  <c:v>0.92098899999999995</c:v>
                </c:pt>
                <c:pt idx="4">
                  <c:v>0.93438200000000005</c:v>
                </c:pt>
                <c:pt idx="5">
                  <c:v>0.92611200000000005</c:v>
                </c:pt>
                <c:pt idx="6">
                  <c:v>0.92269699999999999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17-49CB-AF3B-C66A907D973E}"/>
            </c:ext>
          </c:extLst>
        </c:ser>
        <c:ser>
          <c:idx val="2"/>
          <c:order val="2"/>
          <c:tx>
            <c:strRef>
              <c:f>'Explore Convolution'!$D$3:$D$4</c:f>
              <c:strCache>
                <c:ptCount val="1"/>
                <c:pt idx="0">
                  <c:v>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'Explore Convolution'!$A$5:$A$12</c:f>
              <c:strCach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</c:strCache>
            </c:strRef>
          </c:cat>
          <c:val>
            <c:numRef>
              <c:f>'Explore Convolution'!$D$5:$D$12</c:f>
              <c:numCache>
                <c:formatCode>General</c:formatCode>
                <c:ptCount val="7"/>
                <c:pt idx="0">
                  <c:v>0.91020199999999996</c:v>
                </c:pt>
                <c:pt idx="1">
                  <c:v>0.91622499999999996</c:v>
                </c:pt>
                <c:pt idx="2">
                  <c:v>0.92188800000000004</c:v>
                </c:pt>
                <c:pt idx="3">
                  <c:v>0.92871899999999996</c:v>
                </c:pt>
                <c:pt idx="4">
                  <c:v>0.93357299999999999</c:v>
                </c:pt>
                <c:pt idx="5">
                  <c:v>0.934562</c:v>
                </c:pt>
                <c:pt idx="6">
                  <c:v>0.92512399999999995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17-49CB-AF3B-C66A907D973E}"/>
            </c:ext>
          </c:extLst>
        </c:ser>
        <c:ser>
          <c:idx val="3"/>
          <c:order val="3"/>
          <c:tx>
            <c:strRef>
              <c:f>'Explore Convolution'!$E$3:$E$4</c:f>
              <c:strCache>
                <c:ptCount val="1"/>
                <c:pt idx="0">
                  <c:v>9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'Explore Convolution'!$A$5:$A$12</c:f>
              <c:strCach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</c:strCache>
            </c:strRef>
          </c:cat>
          <c:val>
            <c:numRef>
              <c:f>'Explore Convolution'!$E$5:$E$12</c:f>
              <c:numCache>
                <c:formatCode>General</c:formatCode>
                <c:ptCount val="7"/>
                <c:pt idx="0">
                  <c:v>0.91056199999999998</c:v>
                </c:pt>
                <c:pt idx="1">
                  <c:v>0.91047199999999995</c:v>
                </c:pt>
                <c:pt idx="2">
                  <c:v>0.92781999999999998</c:v>
                </c:pt>
                <c:pt idx="3">
                  <c:v>0.92898899999999995</c:v>
                </c:pt>
                <c:pt idx="4">
                  <c:v>0.932674</c:v>
                </c:pt>
                <c:pt idx="5">
                  <c:v>0.92197799999999996</c:v>
                </c:pt>
                <c:pt idx="6">
                  <c:v>0.92044899999999996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117-49CB-AF3B-C66A907D973E}"/>
            </c:ext>
          </c:extLst>
        </c:ser>
        <c:ser>
          <c:idx val="4"/>
          <c:order val="4"/>
          <c:tx>
            <c:strRef>
              <c:f>'Explore Convolution'!$F$3:$F$4</c:f>
              <c:strCache>
                <c:ptCount val="1"/>
                <c:pt idx="0">
                  <c:v>11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'Explore Convolution'!$A$5:$A$12</c:f>
              <c:strCach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</c:strCache>
            </c:strRef>
          </c:cat>
          <c:val>
            <c:numRef>
              <c:f>'Explore Convolution'!$F$5:$F$12</c:f>
              <c:numCache>
                <c:formatCode>General</c:formatCode>
                <c:ptCount val="7"/>
                <c:pt idx="0">
                  <c:v>0.91083099999999995</c:v>
                </c:pt>
                <c:pt idx="1">
                  <c:v>0.92764000000000002</c:v>
                </c:pt>
                <c:pt idx="2">
                  <c:v>0.92620199999999997</c:v>
                </c:pt>
                <c:pt idx="3">
                  <c:v>0.92098899999999995</c:v>
                </c:pt>
                <c:pt idx="4">
                  <c:v>0.92835999999999996</c:v>
                </c:pt>
                <c:pt idx="5">
                  <c:v>0.92</c:v>
                </c:pt>
                <c:pt idx="6">
                  <c:v>0.92997799999999997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117-49CB-AF3B-C66A907D97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5000224"/>
        <c:axId val="635001864"/>
      </c:lineChart>
      <c:catAx>
        <c:axId val="635000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</a:t>
                </a:r>
                <a:r>
                  <a:rPr lang="en-US" baseline="0" dirty="0"/>
                  <a:t> Filters (F)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001864"/>
        <c:crosses val="autoZero"/>
        <c:auto val="1"/>
        <c:lblAlgn val="ctr"/>
        <c:lblOffset val="100"/>
        <c:noMultiLvlLbl val="0"/>
      </c:catAx>
      <c:valAx>
        <c:axId val="635001864"/>
        <c:scaling>
          <c:orientation val="minMax"/>
          <c:min val="0.890000000000000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Validation 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00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4E02-A54F-4314-9204-0FB9A7585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8346D-54DB-4085-B9BB-17AC6CFD6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5681-3844-42F1-98D5-81F62742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893F1-EC67-4B18-9421-0EDA55685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27077-211D-443D-A111-AB9B877F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7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289E-01F4-4C31-860A-669E1302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0F0C9-2088-4E7B-8FB3-9177C18B8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1127C-3E56-4E9B-B641-7B3782DFA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17B0D-4F27-471C-8A49-94F1F599A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2A0E1-71D0-4A75-A55D-14097711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4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264CDA-65B7-4458-88E6-75BB2E69F1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65BAB-F4E1-49EE-AB1C-900DD3CAC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A8455-D27C-49D9-B462-3760D060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DEA3D-8479-4C4A-B21C-C3AD0677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DD8F5-F1D2-4188-9822-9964FA92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7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E8569-3101-4B3E-B6C9-6A19FF56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78AFB-07DA-47BC-BFED-33DE76C81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B0944-92FB-4486-A7CD-3448518B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94E3B-DAC6-40F9-89F9-F2CF5C721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DCB4A-DEFF-46CE-B52B-0A10429E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1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BDCB-2D4C-4F2B-AD54-77B1269C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3A6D-7B3E-4756-8107-2F5F3D61D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6DEA-7D2E-4233-B126-D87AFD9B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CE02E-A70F-4381-B0C7-244783F9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F45D1-BEA6-4E6A-AEEA-8572A3E6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2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ABF8-9D12-4408-A58F-DFB0E6DC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8831D-A61E-4F57-AECB-8C8F6D7AD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10C30-4E86-4D84-BC97-C727A9AAF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9AEA6-CE2D-46F9-AA87-F30A8D73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7C36C-2987-4B81-AB12-35B6700F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76BF6-022A-470B-B5EF-81C40CB12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2B241-EC4C-44B5-84F4-2B9ABFEF2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C3CDC-37C6-42A6-B05D-F9592A728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8DF40-BF39-47D6-9CFF-1CBC0AAF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97F5F-15AA-4259-9A70-70CCD4492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B4D22E-C6B1-4F34-839D-8C3644EC8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7ADCC-9CA6-4CC9-96A5-AEA4BFA0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D7932D-551D-4210-B36A-07A5650F7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C80749-4058-482F-B0C1-2537B6CE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5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F06F0-3128-43B4-9F54-A670D2BDE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60ABE-1B7C-493E-80F1-6B5BBB8B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C2C53E-7736-4E11-9C0A-6860ABBD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5C728-42B3-40C8-8ECD-8B1C6DDE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23916-9CE2-4AEF-967A-0C8F0DC3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E274C-88D4-4483-AA9C-F3120AE0F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35BA9-7CE7-4A31-A885-D7B6F514A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0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A24D-4D29-4F33-9C3C-2804723F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C4C32-51BC-42EF-9674-F19B47119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AEEF9-E3F0-42A2-830A-6ED3B45CC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F654A-1789-40E8-95E2-8F27025A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68F68-0851-4C17-B8A3-E5D40F7F0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8F054-4E12-4793-9597-8896E4A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2F738-DF3F-4816-9B4D-433B7528A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22864-C28A-47EB-9504-A097FBC32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E183D-4DCF-499A-A1F0-182FCCE6B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02372-48BE-4AD4-9F42-CBF8DF3B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780E2-8898-41D3-A21A-D0667ABCD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A4DAE-EF34-4BAC-9466-0D6F848F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9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4E0A36-AD1D-4360-B0DA-9686D76CA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B0782-DE4B-4D64-A245-43287D4FE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6DD6-3E96-4A86-8028-4BAA7D157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93FCE-119A-47DB-9F09-7DC0151F64FA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3C925-45B5-410B-8906-550CA6E33F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9E632-AACC-40DE-B284-0EF2485A9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9A70C-087F-4474-ADD6-CF05CABC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50.png"/><Relationship Id="rId7" Type="http://schemas.openxmlformats.org/officeDocument/2006/relationships/image" Target="../media/image53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2.png"/><Relationship Id="rId5" Type="http://schemas.openxmlformats.org/officeDocument/2006/relationships/image" Target="../media/image47.png"/><Relationship Id="rId4" Type="http://schemas.openxmlformats.org/officeDocument/2006/relationships/image" Target="../media/image51.png"/><Relationship Id="rId9" Type="http://schemas.openxmlformats.org/officeDocument/2006/relationships/image" Target="../media/image5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7.png"/><Relationship Id="rId7" Type="http://schemas.openxmlformats.org/officeDocument/2006/relationships/image" Target="../media/image6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49.png"/><Relationship Id="rId9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jpg"/><Relationship Id="rId13" Type="http://schemas.openxmlformats.org/officeDocument/2006/relationships/image" Target="../media/image75.jpg"/><Relationship Id="rId18" Type="http://schemas.openxmlformats.org/officeDocument/2006/relationships/image" Target="../media/image80.jpg"/><Relationship Id="rId3" Type="http://schemas.openxmlformats.org/officeDocument/2006/relationships/image" Target="../media/image65.jpg"/><Relationship Id="rId21" Type="http://schemas.openxmlformats.org/officeDocument/2006/relationships/image" Target="../media/image83.jpg"/><Relationship Id="rId7" Type="http://schemas.openxmlformats.org/officeDocument/2006/relationships/image" Target="../media/image69.jpg"/><Relationship Id="rId12" Type="http://schemas.openxmlformats.org/officeDocument/2006/relationships/image" Target="../media/image74.jpg"/><Relationship Id="rId17" Type="http://schemas.openxmlformats.org/officeDocument/2006/relationships/image" Target="../media/image79.jpg"/><Relationship Id="rId2" Type="http://schemas.openxmlformats.org/officeDocument/2006/relationships/image" Target="../media/image64.jpg"/><Relationship Id="rId16" Type="http://schemas.openxmlformats.org/officeDocument/2006/relationships/image" Target="../media/image78.jpg"/><Relationship Id="rId20" Type="http://schemas.openxmlformats.org/officeDocument/2006/relationships/image" Target="../media/image8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8.jpg"/><Relationship Id="rId11" Type="http://schemas.openxmlformats.org/officeDocument/2006/relationships/image" Target="../media/image73.jpg"/><Relationship Id="rId5" Type="http://schemas.openxmlformats.org/officeDocument/2006/relationships/image" Target="../media/image67.jpg"/><Relationship Id="rId15" Type="http://schemas.openxmlformats.org/officeDocument/2006/relationships/image" Target="../media/image77.jpg"/><Relationship Id="rId10" Type="http://schemas.openxmlformats.org/officeDocument/2006/relationships/image" Target="../media/image72.jpg"/><Relationship Id="rId19" Type="http://schemas.openxmlformats.org/officeDocument/2006/relationships/image" Target="../media/image81.jpg"/><Relationship Id="rId4" Type="http://schemas.openxmlformats.org/officeDocument/2006/relationships/image" Target="../media/image66.jpg"/><Relationship Id="rId9" Type="http://schemas.openxmlformats.org/officeDocument/2006/relationships/image" Target="../media/image71.jpg"/><Relationship Id="rId14" Type="http://schemas.openxmlformats.org/officeDocument/2006/relationships/image" Target="../media/image7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CDDA9-2926-4851-99EA-007FE8BF1B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Tuning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2A2DB-60AE-47EA-8821-0BDDB0347C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4123035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3B9E2B3-3EF2-425B-8597-020FC082C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195" y="1125795"/>
            <a:ext cx="5852172" cy="4389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78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03605-8435-4BEB-A70F-4E349746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6949" y="1714286"/>
            <a:ext cx="5456274" cy="217566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Start with a simple parameter setting</a:t>
            </a:r>
          </a:p>
          <a:p>
            <a:r>
              <a:rPr lang="en-US" dirty="0"/>
              <a:t>Evaluate it</a:t>
            </a:r>
          </a:p>
          <a:p>
            <a:pPr lvl="1"/>
            <a:r>
              <a:rPr lang="en-US" dirty="0"/>
              <a:t>Training set loss</a:t>
            </a:r>
          </a:p>
          <a:p>
            <a:pPr lvl="1"/>
            <a:r>
              <a:rPr lang="en-US" dirty="0"/>
              <a:t>Validation set loss</a:t>
            </a:r>
          </a:p>
          <a:p>
            <a:pPr lvl="1"/>
            <a:r>
              <a:rPr lang="en-US" dirty="0"/>
              <a:t>Run beyond convergence to observe</a:t>
            </a:r>
          </a:p>
          <a:p>
            <a:r>
              <a:rPr lang="en-US" dirty="0"/>
              <a:t>Interpret intermediate results</a:t>
            </a:r>
          </a:p>
          <a:p>
            <a:r>
              <a:rPr lang="en-US" dirty="0"/>
              <a:t>Use your knowledge and intuition to adapt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859464" y="4854251"/>
                <a:ext cx="4573772" cy="193899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#1: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5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FALSE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464" y="4854251"/>
                <a:ext cx="4573772" cy="1938992"/>
              </a:xfrm>
              <a:prstGeom prst="rect">
                <a:avLst/>
              </a:prstGeom>
              <a:blipFill>
                <a:blip r:embed="rId3"/>
                <a:stretch>
                  <a:fillRect b="-1563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49C3BD2E-A35A-402E-97B1-52B40CC44A15}"/>
              </a:ext>
            </a:extLst>
          </p:cNvPr>
          <p:cNvSpPr txBox="1"/>
          <p:nvPr/>
        </p:nvSpPr>
        <p:spPr>
          <a:xfrm>
            <a:off x="7747498" y="1253331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 Accuracy: 91.39%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39ACF4-1498-448F-8890-657594E7FB6F}"/>
              </a:ext>
            </a:extLst>
          </p:cNvPr>
          <p:cNvSpPr txBox="1"/>
          <p:nvPr/>
        </p:nvSpPr>
        <p:spPr>
          <a:xfrm>
            <a:off x="8590677" y="5604669"/>
            <a:ext cx="250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Bias, not overfitting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BBA271-3DF9-4C94-A01E-21AAD62FA079}"/>
              </a:ext>
            </a:extLst>
          </p:cNvPr>
          <p:cNvSpPr txBox="1"/>
          <p:nvPr/>
        </p:nvSpPr>
        <p:spPr>
          <a:xfrm>
            <a:off x="8615460" y="6035108"/>
            <a:ext cx="1767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more power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AF2254-5FBC-4F3C-A43C-8725FC0C9D69}"/>
              </a:ext>
            </a:extLst>
          </p:cNvPr>
          <p:cNvCxnSpPr/>
          <p:nvPr/>
        </p:nvCxnSpPr>
        <p:spPr>
          <a:xfrm flipV="1">
            <a:off x="9346019" y="712220"/>
            <a:ext cx="329610" cy="5103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3C0B4D0-FA95-4508-B87C-2DF210065436}"/>
              </a:ext>
            </a:extLst>
          </p:cNvPr>
          <p:cNvSpPr txBox="1"/>
          <p:nvPr/>
        </p:nvSpPr>
        <p:spPr>
          <a:xfrm>
            <a:off x="8191241" y="371361"/>
            <a:ext cx="3619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Check Test Set Accuracy Infrequently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82711E-A52C-4A61-89BC-D2F047BF5DD2}"/>
              </a:ext>
            </a:extLst>
          </p:cNvPr>
          <p:cNvSpPr/>
          <p:nvPr/>
        </p:nvSpPr>
        <p:spPr>
          <a:xfrm>
            <a:off x="7051570" y="5590350"/>
            <a:ext cx="1563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Interpretation: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BD0B33-566D-47EE-8551-E49FF08B8BF9}"/>
              </a:ext>
            </a:extLst>
          </p:cNvPr>
          <p:cNvSpPr/>
          <p:nvPr/>
        </p:nvSpPr>
        <p:spPr>
          <a:xfrm>
            <a:off x="7406924" y="6020290"/>
            <a:ext cx="1208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Next Step: </a:t>
            </a:r>
          </a:p>
        </p:txBody>
      </p:sp>
    </p:spTree>
    <p:extLst>
      <p:ext uri="{BB962C8B-B14F-4D97-AF65-F5344CB8AC3E}">
        <p14:creationId xmlns:p14="http://schemas.microsoft.com/office/powerpoint/2010/main" val="404074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645FDE3B-29F2-4485-9D87-013B01454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33" y="435482"/>
            <a:ext cx="5852172" cy="4389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633" y="0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497963" y="4854505"/>
                <a:ext cx="4573772" cy="193899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#2: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50</a:t>
                </a:r>
                <a:endParaRPr lang="en-US" sz="1200" b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FALSE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63" y="4854505"/>
                <a:ext cx="4573772" cy="1938992"/>
              </a:xfrm>
              <a:prstGeom prst="rect">
                <a:avLst/>
              </a:prstGeom>
              <a:blipFill>
                <a:blip r:embed="rId3"/>
                <a:stretch>
                  <a:fillRect b="-1563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F8C913C-6E1E-4328-822A-26B580086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587" y="435481"/>
            <a:ext cx="5852172" cy="438912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3B7F233-1C77-419D-A10E-983693FD93C8}"/>
              </a:ext>
            </a:extLst>
          </p:cNvPr>
          <p:cNvSpPr txBox="1"/>
          <p:nvPr/>
        </p:nvSpPr>
        <p:spPr>
          <a:xfrm>
            <a:off x="7047851" y="5420003"/>
            <a:ext cx="156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7047851" y="5845267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35B51D-B21D-40A0-8F85-27D85D9AC783}"/>
              </a:ext>
            </a:extLst>
          </p:cNvPr>
          <p:cNvSpPr txBox="1"/>
          <p:nvPr/>
        </p:nvSpPr>
        <p:spPr>
          <a:xfrm rot="1552074">
            <a:off x="2336252" y="2038936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673F61-793E-4481-8226-479788DE33EF}"/>
              </a:ext>
            </a:extLst>
          </p:cNvPr>
          <p:cNvSpPr/>
          <p:nvPr/>
        </p:nvSpPr>
        <p:spPr>
          <a:xfrm>
            <a:off x="8742225" y="5420003"/>
            <a:ext cx="2511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High Bias and Overfitting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3CDF8A-01CA-4F6A-8F03-C94D69A3F344}"/>
              </a:ext>
            </a:extLst>
          </p:cNvPr>
          <p:cNvSpPr/>
          <p:nvPr/>
        </p:nvSpPr>
        <p:spPr>
          <a:xfrm>
            <a:off x="8406972" y="5845267"/>
            <a:ext cx="3182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Model problem structure better</a:t>
            </a:r>
          </a:p>
        </p:txBody>
      </p:sp>
    </p:spTree>
    <p:extLst>
      <p:ext uri="{BB962C8B-B14F-4D97-AF65-F5344CB8AC3E}">
        <p14:creationId xmlns:p14="http://schemas.microsoft.com/office/powerpoint/2010/main" val="108468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0CC4022-6D94-49C9-98B3-6727BF758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24" y="435476"/>
            <a:ext cx="5852172" cy="4389129"/>
          </a:xfrm>
          <a:prstGeom prst="rect">
            <a:avLst/>
          </a:prstGeom>
        </p:spPr>
      </p:pic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E6821690-F9B5-49F0-BBB5-A1215F1450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704" y="435475"/>
            <a:ext cx="5852172" cy="4389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41" y="-69771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517213" y="4865138"/>
                <a:ext cx="4573772" cy="193899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#3: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latin typeface="Cambria Math" panose="02040503050406030204" pitchFamily="18" charset="0"/>
                    <a:sym typeface="Wingdings" panose="05000000000000000000" pitchFamily="2" charset="2"/>
                  </a:rPr>
                  <a:t>3x3</a:t>
                </a:r>
                <a:endParaRPr lang="en-US" sz="1200" b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5</a:t>
                </a:r>
                <a:endParaRPr lang="en-US" sz="1200" b="1" dirty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5</a:t>
                </a:r>
                <a:endParaRPr lang="en-US" sz="1200" b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FALSE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13" y="4865138"/>
                <a:ext cx="4573772" cy="1938992"/>
              </a:xfrm>
              <a:prstGeom prst="rect">
                <a:avLst/>
              </a:prstGeom>
              <a:blipFill>
                <a:blip r:embed="rId4"/>
                <a:stretch>
                  <a:fillRect b="-1563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3B7F233-1C77-419D-A10E-983693FD93C8}"/>
              </a:ext>
            </a:extLst>
          </p:cNvPr>
          <p:cNvSpPr txBox="1"/>
          <p:nvPr/>
        </p:nvSpPr>
        <p:spPr>
          <a:xfrm>
            <a:off x="7047851" y="5420003"/>
            <a:ext cx="156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7047851" y="5845267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ADFF5-425C-4A88-B45D-F3071BE22DED}"/>
              </a:ext>
            </a:extLst>
          </p:cNvPr>
          <p:cNvSpPr txBox="1"/>
          <p:nvPr/>
        </p:nvSpPr>
        <p:spPr>
          <a:xfrm rot="1552074">
            <a:off x="2336252" y="2038936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9ACD55-0B15-4832-A634-188A33320882}"/>
              </a:ext>
            </a:extLst>
          </p:cNvPr>
          <p:cNvSpPr/>
          <p:nvPr/>
        </p:nvSpPr>
        <p:spPr>
          <a:xfrm>
            <a:off x="8518039" y="5420003"/>
            <a:ext cx="1748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Crazy Overfitting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966104-CF89-456B-B0AE-530E5F78FF2D}"/>
              </a:ext>
            </a:extLst>
          </p:cNvPr>
          <p:cNvSpPr/>
          <p:nvPr/>
        </p:nvSpPr>
        <p:spPr>
          <a:xfrm>
            <a:off x="8203488" y="5845267"/>
            <a:ext cx="2846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Some Overfitting Prevention</a:t>
            </a:r>
          </a:p>
        </p:txBody>
      </p:sp>
    </p:spTree>
    <p:extLst>
      <p:ext uri="{BB962C8B-B14F-4D97-AF65-F5344CB8AC3E}">
        <p14:creationId xmlns:p14="http://schemas.microsoft.com/office/powerpoint/2010/main" val="237704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map&#10;&#10;Description automatically generated">
            <a:extLst>
              <a:ext uri="{FF2B5EF4-FFF2-40B4-BE49-F238E27FC236}">
                <a16:creationId xmlns:a16="http://schemas.microsoft.com/office/drawing/2014/main" id="{45201E25-89DF-4347-8FD0-8AC9D9610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73" y="430710"/>
            <a:ext cx="5852172" cy="4389129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2ABDE95-45E4-466A-9F9D-85F95ADCA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30709"/>
            <a:ext cx="5852172" cy="4389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01" y="-34349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689345" y="4819839"/>
                <a:ext cx="4573772" cy="193899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#4: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3x3</a:t>
                </a:r>
                <a:endParaRPr lang="en-US" sz="1200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5</a:t>
                </a:r>
                <a:endParaRPr lang="en-US" sz="1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5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True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Normalize</a:t>
                </a:r>
                <a:endParaRPr lang="en-US" sz="12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45" y="4819839"/>
                <a:ext cx="4573772" cy="1938992"/>
              </a:xfrm>
              <a:prstGeom prst="rect">
                <a:avLst/>
              </a:prstGeom>
              <a:blipFill>
                <a:blip r:embed="rId4"/>
                <a:stretch>
                  <a:fillRect b="-1563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3B7F233-1C77-419D-A10E-983693FD93C8}"/>
              </a:ext>
            </a:extLst>
          </p:cNvPr>
          <p:cNvSpPr txBox="1"/>
          <p:nvPr/>
        </p:nvSpPr>
        <p:spPr>
          <a:xfrm>
            <a:off x="7047851" y="5420003"/>
            <a:ext cx="156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7456104" y="5829936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C3BD2E-A35A-402E-97B1-52B40CC44A15}"/>
              </a:ext>
            </a:extLst>
          </p:cNvPr>
          <p:cNvSpPr txBox="1"/>
          <p:nvPr/>
        </p:nvSpPr>
        <p:spPr>
          <a:xfrm>
            <a:off x="7895303" y="532407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 Accuracy: 93.95%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623287-C0BF-457C-B6AE-BDB800264F7F}"/>
              </a:ext>
            </a:extLst>
          </p:cNvPr>
          <p:cNvSpPr/>
          <p:nvPr/>
        </p:nvSpPr>
        <p:spPr>
          <a:xfrm>
            <a:off x="8933015" y="5420003"/>
            <a:ext cx="183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Well behaved run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58A7DF-E8BD-4DB6-9C85-182F96F70B7D}"/>
              </a:ext>
            </a:extLst>
          </p:cNvPr>
          <p:cNvSpPr/>
          <p:nvPr/>
        </p:nvSpPr>
        <p:spPr>
          <a:xfrm>
            <a:off x="8932790" y="5829936"/>
            <a:ext cx="1779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Add some power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DF4D1B-6B13-496E-9A50-6C36DC3EE0FF}"/>
              </a:ext>
            </a:extLst>
          </p:cNvPr>
          <p:cNvSpPr txBox="1"/>
          <p:nvPr/>
        </p:nvSpPr>
        <p:spPr>
          <a:xfrm rot="1552074">
            <a:off x="2336252" y="2038936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62AD5F6-D907-4C8D-8492-F6D3FBE0C8D4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7581014" y="532406"/>
            <a:ext cx="314289" cy="1846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C78E6E-439C-451E-940A-3609D09B2A72}"/>
              </a:ext>
            </a:extLst>
          </p:cNvPr>
          <p:cNvSpPr txBox="1"/>
          <p:nvPr/>
        </p:nvSpPr>
        <p:spPr>
          <a:xfrm>
            <a:off x="4374153" y="163075"/>
            <a:ext cx="3619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Previous check 91.39 – progress!</a:t>
            </a:r>
          </a:p>
        </p:txBody>
      </p:sp>
    </p:spTree>
    <p:extLst>
      <p:ext uri="{BB962C8B-B14F-4D97-AF65-F5344CB8AC3E}">
        <p14:creationId xmlns:p14="http://schemas.microsoft.com/office/powerpoint/2010/main" val="243817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8" grpId="0"/>
      <p:bldP spid="7" grpId="0"/>
      <p:bldP spid="9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ED1988E3-296C-4791-A9F2-019C694F6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446079"/>
            <a:ext cx="5852172" cy="4389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78" y="33219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570378" y="4813943"/>
                <a:ext cx="4573772" cy="2000548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#5: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3x3</a:t>
                </a:r>
                <a:endParaRPr lang="en-US" sz="1200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5</a:t>
                </a:r>
                <a:endParaRPr lang="en-US" sz="1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30</a:t>
                </a:r>
                <a:endParaRPr lang="en-US" sz="1200" b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True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Normalize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78" y="4813943"/>
                <a:ext cx="4573772" cy="20005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3B7F233-1C77-419D-A10E-983693FD93C8}"/>
              </a:ext>
            </a:extLst>
          </p:cNvPr>
          <p:cNvSpPr txBox="1"/>
          <p:nvPr/>
        </p:nvSpPr>
        <p:spPr>
          <a:xfrm>
            <a:off x="6941521" y="5101026"/>
            <a:ext cx="156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7343375" y="5523012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4DDC4D-90E3-4839-85B1-B20946C6EDEC}"/>
              </a:ext>
            </a:extLst>
          </p:cNvPr>
          <p:cNvSpPr txBox="1"/>
          <p:nvPr/>
        </p:nvSpPr>
        <p:spPr>
          <a:xfrm rot="1552074">
            <a:off x="2336252" y="2038936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pic>
        <p:nvPicPr>
          <p:cNvPr id="13" name="Picture 1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7B2847F-E93D-4B4A-8E21-10FA2E632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976" y="446079"/>
            <a:ext cx="5852172" cy="438912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17C8B36-7C04-4D1B-8012-3F7A36A25D79}"/>
              </a:ext>
            </a:extLst>
          </p:cNvPr>
          <p:cNvSpPr/>
          <p:nvPr/>
        </p:nvSpPr>
        <p:spPr>
          <a:xfrm>
            <a:off x="8494778" y="5101026"/>
            <a:ext cx="2899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Converges well, then overfits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3271FB-598D-4CB8-BB7D-EF8A6A55BAEF}"/>
              </a:ext>
            </a:extLst>
          </p:cNvPr>
          <p:cNvSpPr/>
          <p:nvPr/>
        </p:nvSpPr>
        <p:spPr>
          <a:xfrm>
            <a:off x="8488808" y="5523012"/>
            <a:ext cx="3529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Some more work to help overfitting</a:t>
            </a:r>
          </a:p>
        </p:txBody>
      </p:sp>
    </p:spTree>
    <p:extLst>
      <p:ext uri="{BB962C8B-B14F-4D97-AF65-F5344CB8AC3E}">
        <p14:creationId xmlns:p14="http://schemas.microsoft.com/office/powerpoint/2010/main" val="27657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7B2847F-E93D-4B4A-8E21-10FA2E632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66" y="418077"/>
            <a:ext cx="5852172" cy="438912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3B7F233-1C77-419D-A10E-983693FD93C8}"/>
              </a:ext>
            </a:extLst>
          </p:cNvPr>
          <p:cNvSpPr txBox="1"/>
          <p:nvPr/>
        </p:nvSpPr>
        <p:spPr>
          <a:xfrm>
            <a:off x="7047851" y="5101026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7047851" y="6217411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C3BD2E-A35A-402E-97B1-52B40CC44A15}"/>
              </a:ext>
            </a:extLst>
          </p:cNvPr>
          <p:cNvSpPr txBox="1"/>
          <p:nvPr/>
        </p:nvSpPr>
        <p:spPr>
          <a:xfrm>
            <a:off x="7806007" y="579600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 Accuracy: 93.69%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4DDC4D-90E3-4839-85B1-B20946C6EDEC}"/>
              </a:ext>
            </a:extLst>
          </p:cNvPr>
          <p:cNvSpPr txBox="1"/>
          <p:nvPr/>
        </p:nvSpPr>
        <p:spPr>
          <a:xfrm rot="1552074">
            <a:off x="2336252" y="2038936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0E21E1C-0665-4A6E-8EE0-7EEA54723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204" y="418077"/>
            <a:ext cx="5852172" cy="4389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78" y="33219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2909AD-7B94-4C99-B018-EC201F60B323}"/>
              </a:ext>
            </a:extLst>
          </p:cNvPr>
          <p:cNvSpPr txBox="1"/>
          <p:nvPr/>
        </p:nvSpPr>
        <p:spPr>
          <a:xfrm>
            <a:off x="7883119" y="489606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 Accuracy: 94.24%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570378" y="4803310"/>
                <a:ext cx="4573772" cy="2000548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#6: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3x3</a:t>
                </a:r>
                <a:endParaRPr lang="en-US" sz="1200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5</a:t>
                </a:r>
                <a:endParaRPr lang="en-US" sz="1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2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2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30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True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Normalize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, Flip Augmentation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78" y="4803310"/>
                <a:ext cx="4573772" cy="20005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6DDAE22C-89F2-4E81-847C-E15E0B289C54}"/>
              </a:ext>
            </a:extLst>
          </p:cNvPr>
          <p:cNvSpPr/>
          <p:nvPr/>
        </p:nvSpPr>
        <p:spPr>
          <a:xfrm>
            <a:off x="7311656" y="544101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Jitter around convergence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Overall looks better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660ADB-14DF-48A4-9354-5971C1B28122}"/>
              </a:ext>
            </a:extLst>
          </p:cNvPr>
          <p:cNvSpPr/>
          <p:nvPr/>
        </p:nvSpPr>
        <p:spPr>
          <a:xfrm>
            <a:off x="8203488" y="6217411"/>
            <a:ext cx="1350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More power</a:t>
            </a:r>
          </a:p>
        </p:txBody>
      </p:sp>
    </p:spTree>
    <p:extLst>
      <p:ext uri="{BB962C8B-B14F-4D97-AF65-F5344CB8AC3E}">
        <p14:creationId xmlns:p14="http://schemas.microsoft.com/office/powerpoint/2010/main" val="376353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EB1A26CB-1187-4357-8DC4-246514B66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503" y="2854138"/>
            <a:ext cx="3486068" cy="261455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5555666" y="6208816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78" y="33219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570378" y="4835209"/>
                <a:ext cx="4573772" cy="193899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#7: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5x5</a:t>
                </a:r>
                <a:endParaRPr lang="en-US" sz="1200" b="1" dirty="0">
                  <a:solidFill>
                    <a:srgbClr val="C00000"/>
                  </a:solidFill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5</a:t>
                </a:r>
                <a:endParaRPr lang="en-US" sz="1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latin typeface="Cambria Math" panose="02040503050406030204" pitchFamily="18" charset="0"/>
                    <a:sym typeface="Wingdings" panose="05000000000000000000" pitchFamily="2" charset="2"/>
                  </a:rPr>
                  <a:t>3x3</a:t>
                </a:r>
                <a:endParaRPr lang="en-US" sz="1200" b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{ 10, 20, 30 }</a:t>
                </a:r>
                <a:endParaRPr lang="en-US" sz="1200" b="1" dirty="0">
                  <a:solidFill>
                    <a:srgbClr val="C00000"/>
                  </a:solidFill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30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True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Normalize, Flip Augmentation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78" y="4835209"/>
                <a:ext cx="4573772" cy="1938992"/>
              </a:xfrm>
              <a:prstGeom prst="rect">
                <a:avLst/>
              </a:prstGeom>
              <a:blipFill>
                <a:blip r:embed="rId3"/>
                <a:stretch>
                  <a:fillRect b="-1563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B9D27A9-FDC8-40AB-B0BA-5CD77D02F5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0"/>
          <a:stretch/>
        </p:blipFill>
        <p:spPr>
          <a:xfrm>
            <a:off x="6585803" y="1451118"/>
            <a:ext cx="3166015" cy="2614550"/>
          </a:xfrm>
          <a:prstGeom prst="rect">
            <a:avLst/>
          </a:prstGeom>
        </p:spPr>
      </p:pic>
      <p:pic>
        <p:nvPicPr>
          <p:cNvPr id="17" name="Picture 1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7C803FC-BE62-470F-8F1B-B44CB81519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91" y="1451118"/>
            <a:ext cx="3486068" cy="2614551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2D741D5-866B-499E-A631-B275BAF2047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0"/>
          <a:stretch/>
        </p:blipFill>
        <p:spPr>
          <a:xfrm>
            <a:off x="4574487" y="264422"/>
            <a:ext cx="3166015" cy="26145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3B7F233-1C77-419D-A10E-983693FD93C8}"/>
              </a:ext>
            </a:extLst>
          </p:cNvPr>
          <p:cNvSpPr txBox="1"/>
          <p:nvPr/>
        </p:nvSpPr>
        <p:spPr>
          <a:xfrm>
            <a:off x="5555666" y="4984593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71862F-C0B4-4972-A320-80E38C4898BA}"/>
                  </a:ext>
                </a:extLst>
              </p:cNvPr>
              <p:cNvSpPr txBox="1"/>
              <p:nvPr/>
            </p:nvSpPr>
            <p:spPr>
              <a:xfrm>
                <a:off x="5695862" y="231094"/>
                <a:ext cx="1203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71862F-C0B4-4972-A320-80E38C489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862" y="231094"/>
                <a:ext cx="12031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B7C416-5E85-4DAB-BE6C-79F26AF70797}"/>
                  </a:ext>
                </a:extLst>
              </p:cNvPr>
              <p:cNvSpPr txBox="1"/>
              <p:nvPr/>
            </p:nvSpPr>
            <p:spPr>
              <a:xfrm>
                <a:off x="8489503" y="1411742"/>
                <a:ext cx="1203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B7C416-5E85-4DAB-BE6C-79F26AF70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9503" y="1411742"/>
                <a:ext cx="12031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A60AF4A-A5A7-4C88-B692-10144025328F}"/>
                  </a:ext>
                </a:extLst>
              </p:cNvPr>
              <p:cNvSpPr txBox="1"/>
              <p:nvPr/>
            </p:nvSpPr>
            <p:spPr>
              <a:xfrm>
                <a:off x="10560453" y="2800292"/>
                <a:ext cx="1203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A60AF4A-A5A7-4C88-B692-101440253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0453" y="2800292"/>
                <a:ext cx="12031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31DB49EF-522B-446E-9D77-FB1D8E26774A}"/>
              </a:ext>
            </a:extLst>
          </p:cNvPr>
          <p:cNvSpPr txBox="1"/>
          <p:nvPr/>
        </p:nvSpPr>
        <p:spPr>
          <a:xfrm rot="1552074">
            <a:off x="1176374" y="2096880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428C05-AF0D-4DA1-8019-A27C08B86C5B}"/>
              </a:ext>
            </a:extLst>
          </p:cNvPr>
          <p:cNvSpPr txBox="1"/>
          <p:nvPr/>
        </p:nvSpPr>
        <p:spPr>
          <a:xfrm>
            <a:off x="1835285" y="4221859"/>
            <a:ext cx="13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Small sweep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A23BB20-FDAB-42D5-93D9-FD496D30BEA1}"/>
              </a:ext>
            </a:extLst>
          </p:cNvPr>
          <p:cNvSpPr/>
          <p:nvPr/>
        </p:nvSpPr>
        <p:spPr>
          <a:xfrm>
            <a:off x="2379194" y="5496137"/>
            <a:ext cx="927532" cy="404037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1546FBB-5A56-4DAD-8B97-473ACBE68AD8}"/>
              </a:ext>
            </a:extLst>
          </p:cNvPr>
          <p:cNvCxnSpPr>
            <a:cxnSpLocks/>
            <a:stCxn id="23" idx="0"/>
            <a:endCxn id="22" idx="2"/>
          </p:cNvCxnSpPr>
          <p:nvPr/>
        </p:nvCxnSpPr>
        <p:spPr>
          <a:xfrm flipH="1" flipV="1">
            <a:off x="2509508" y="4591191"/>
            <a:ext cx="333452" cy="9049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4C5FF979-D4C3-4E8E-9273-185A453A33BB}"/>
              </a:ext>
            </a:extLst>
          </p:cNvPr>
          <p:cNvSpPr/>
          <p:nvPr/>
        </p:nvSpPr>
        <p:spPr>
          <a:xfrm>
            <a:off x="5695862" y="527524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Better match for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Good convergence properties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BD526A-3D18-4BA3-AEA4-F9CE44363502}"/>
              </a:ext>
            </a:extLst>
          </p:cNvPr>
          <p:cNvSpPr/>
          <p:nvPr/>
        </p:nvSpPr>
        <p:spPr>
          <a:xfrm>
            <a:off x="6711303" y="6208816"/>
            <a:ext cx="395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One more sweep, then check test data…</a:t>
            </a:r>
          </a:p>
        </p:txBody>
      </p:sp>
    </p:spTree>
    <p:extLst>
      <p:ext uri="{BB962C8B-B14F-4D97-AF65-F5344CB8AC3E}">
        <p14:creationId xmlns:p14="http://schemas.microsoft.com/office/powerpoint/2010/main" val="53794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8" grpId="0"/>
      <p:bldP spid="19" grpId="0"/>
      <p:bldP spid="20" grpId="0"/>
      <p:bldP spid="22" grpId="0"/>
      <p:bldP spid="23" grpId="0" animBg="1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37B3F67-FF74-4E83-B85B-96B86DE86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53" y="2908354"/>
            <a:ext cx="3559867" cy="2669900"/>
          </a:xfrm>
          <a:prstGeom prst="rect">
            <a:avLst/>
          </a:prstGeom>
        </p:spPr>
      </p:pic>
      <p:pic>
        <p:nvPicPr>
          <p:cNvPr id="13" name="Picture 1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C5E0EF9-5A25-4532-9C2C-0B5C27A048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94"/>
          <a:stretch/>
        </p:blipFill>
        <p:spPr>
          <a:xfrm>
            <a:off x="6098778" y="1422958"/>
            <a:ext cx="3243261" cy="2669900"/>
          </a:xfrm>
          <a:prstGeom prst="rect">
            <a:avLst/>
          </a:prstGeom>
        </p:spPr>
      </p:pic>
      <p:pic>
        <p:nvPicPr>
          <p:cNvPr id="16" name="Picture 1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EB1A26CB-1187-4357-8DC4-246514B663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30" y="1382006"/>
            <a:ext cx="3486068" cy="261455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EFF163F-13CA-4275-BE1D-EA089886459F}"/>
              </a:ext>
            </a:extLst>
          </p:cNvPr>
          <p:cNvSpPr txBox="1"/>
          <p:nvPr/>
        </p:nvSpPr>
        <p:spPr>
          <a:xfrm>
            <a:off x="5555666" y="5709144"/>
            <a:ext cx="5132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 Set Accuracy: 96.83% (with convergence checks)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E97ED7-3CC9-4E21-93FA-9F7460EB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78" y="33219"/>
            <a:ext cx="10515600" cy="889517"/>
          </a:xfrm>
        </p:spPr>
        <p:txBody>
          <a:bodyPr/>
          <a:lstStyle/>
          <a:p>
            <a:r>
              <a:rPr lang="en-US" dirty="0"/>
              <a:t>Directed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/>
              <p:nvPr/>
            </p:nvSpPr>
            <p:spPr>
              <a:xfrm>
                <a:off x="570378" y="4835209"/>
                <a:ext cx="4573772" cy="193899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200" b="1" i="1" dirty="0">
                    <a:latin typeface="Cambria Math" panose="02040503050406030204" pitchFamily="18" charset="0"/>
                  </a:rPr>
                  <a:t>Parameter Setting #8: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5x5</a:t>
                </a:r>
                <a:endParaRPr lang="en-US" sz="1200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/>
                  <a:t> – Num Filters Layer 1   </a:t>
                </a:r>
                <a:r>
                  <a:rPr lang="en-US" sz="1200" dirty="0">
                    <a:sym typeface="Wingdings" panose="05000000000000000000" pitchFamily="2" charset="2"/>
                  </a:rPr>
                  <a:t> </a:t>
                </a:r>
                <a:r>
                  <a:rPr lang="en-US" sz="12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{ 5, 20, 30 }</a:t>
                </a:r>
                <a:endParaRPr lang="en-US" sz="1200" b="1" dirty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/>
                  <a:t> –</a:t>
                </a:r>
                <a:r>
                  <a:rPr lang="en-US" sz="12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3x3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b="0" dirty="0"/>
                  <a:t> </a:t>
                </a:r>
                <a:r>
                  <a:rPr lang="en-US" sz="1200" dirty="0"/>
                  <a:t>–</a:t>
                </a:r>
                <a:r>
                  <a:rPr lang="en-US" sz="1200" b="0" dirty="0"/>
                  <a:t> Num Filters layer 2    </a:t>
                </a:r>
                <a:r>
                  <a:rPr lang="en-US" sz="1200" b="0" dirty="0"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30</a:t>
                </a:r>
                <a:endParaRPr lang="en-US" sz="1200" dirty="0"/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2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2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2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ym typeface="Wingdings" panose="05000000000000000000" pitchFamily="2" charset="2"/>
                  </a:rPr>
                  <a:t>30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200" dirty="0"/>
                  <a:t>  – Use Dropout 0/1        </a:t>
                </a:r>
                <a:r>
                  <a:rPr lang="en-US" sz="1200" dirty="0">
                    <a:sym typeface="Wingdings" panose="05000000000000000000" pitchFamily="2" charset="2"/>
                  </a:rPr>
                  <a:t> True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Convergence                        5000 Iterations</a:t>
                </a:r>
              </a:p>
              <a:p>
                <a:pPr/>
                <a:r>
                  <a:rPr lang="en-US" sz="1200" dirty="0">
                    <a:sym typeface="Wingdings" panose="05000000000000000000" pitchFamily="2" charset="2"/>
                  </a:rPr>
                  <a:t>Data Processing                   Normalize, Flip Augmentation</a:t>
                </a:r>
                <a:endParaRPr lang="en-US" sz="12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851732-6462-4ADA-8C51-AFDE79CBE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78" y="4835209"/>
                <a:ext cx="4573772" cy="1938992"/>
              </a:xfrm>
              <a:prstGeom prst="rect">
                <a:avLst/>
              </a:prstGeom>
              <a:blipFill>
                <a:blip r:embed="rId5"/>
                <a:stretch>
                  <a:fillRect b="-1563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B7C416-5E85-4DAB-BE6C-79F26AF70797}"/>
                  </a:ext>
                </a:extLst>
              </p:cNvPr>
              <p:cNvSpPr txBox="1"/>
              <p:nvPr/>
            </p:nvSpPr>
            <p:spPr>
              <a:xfrm>
                <a:off x="8197359" y="1338892"/>
                <a:ext cx="1203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B7C416-5E85-4DAB-BE6C-79F26AF70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7359" y="1338892"/>
                <a:ext cx="120313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A60AF4A-A5A7-4C88-B692-10144025328F}"/>
                  </a:ext>
                </a:extLst>
              </p:cNvPr>
              <p:cNvSpPr txBox="1"/>
              <p:nvPr/>
            </p:nvSpPr>
            <p:spPr>
              <a:xfrm>
                <a:off x="10560453" y="2800292"/>
                <a:ext cx="1203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A60AF4A-A5A7-4C88-B692-101440253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0453" y="2800292"/>
                <a:ext cx="12031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31DB49EF-522B-446E-9D77-FB1D8E26774A}"/>
              </a:ext>
            </a:extLst>
          </p:cNvPr>
          <p:cNvSpPr txBox="1"/>
          <p:nvPr/>
        </p:nvSpPr>
        <p:spPr>
          <a:xfrm rot="1552074">
            <a:off x="1176374" y="2096880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pic>
        <p:nvPicPr>
          <p:cNvPr id="25" name="Picture 2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C371B7-A89B-47AC-A701-68386BA5F61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0"/>
          <a:stretch/>
        </p:blipFill>
        <p:spPr>
          <a:xfrm>
            <a:off x="4554394" y="339113"/>
            <a:ext cx="3166015" cy="261455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71862F-C0B4-4972-A320-80E38C4898BA}"/>
                  </a:ext>
                </a:extLst>
              </p:cNvPr>
              <p:cNvSpPr txBox="1"/>
              <p:nvPr/>
            </p:nvSpPr>
            <p:spPr>
              <a:xfrm>
                <a:off x="5695862" y="231094"/>
                <a:ext cx="1203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71862F-C0B4-4972-A320-80E38C489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862" y="231094"/>
                <a:ext cx="12031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E0268CB2-C7C9-418C-96B3-E47FEC944094}"/>
              </a:ext>
            </a:extLst>
          </p:cNvPr>
          <p:cNvSpPr/>
          <p:nvPr/>
        </p:nvSpPr>
        <p:spPr>
          <a:xfrm>
            <a:off x="5932967" y="231094"/>
            <a:ext cx="776177" cy="369332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7245A8-2AAE-4D7E-A40E-5CBFEFF52380}"/>
                  </a:ext>
                </a:extLst>
              </p:cNvPr>
              <p:cNvSpPr txBox="1"/>
              <p:nvPr/>
            </p:nvSpPr>
            <p:spPr>
              <a:xfrm>
                <a:off x="8155172" y="231094"/>
                <a:ext cx="3359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Already did this run, so didn’t bother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7245A8-2AAE-4D7E-A40E-5CBFEFF52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172" y="231094"/>
                <a:ext cx="3359888" cy="646331"/>
              </a:xfrm>
              <a:prstGeom prst="rect">
                <a:avLst/>
              </a:prstGeom>
              <a:blipFill>
                <a:blip r:embed="rId9"/>
                <a:stretch>
                  <a:fillRect l="-1633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D5AEB8-6BFC-473F-B489-0CA5D3F98011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6709144" y="414670"/>
            <a:ext cx="1446028" cy="1395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47077F7-112F-4AAB-ACDB-26CC343893C6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6898995" y="4092858"/>
            <a:ext cx="821414" cy="161628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FF3A887-0551-4097-92A9-187AA284E2F1}"/>
              </a:ext>
            </a:extLst>
          </p:cNvPr>
          <p:cNvSpPr txBox="1"/>
          <p:nvPr/>
        </p:nvSpPr>
        <p:spPr>
          <a:xfrm>
            <a:off x="5555666" y="6208816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E4206B7-97B8-4B56-A2ED-D8AC0BE4D4C8}"/>
              </a:ext>
            </a:extLst>
          </p:cNvPr>
          <p:cNvSpPr/>
          <p:nvPr/>
        </p:nvSpPr>
        <p:spPr>
          <a:xfrm>
            <a:off x="6709144" y="6208816"/>
            <a:ext cx="1692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Residual Power!</a:t>
            </a:r>
          </a:p>
        </p:txBody>
      </p:sp>
    </p:spTree>
    <p:extLst>
      <p:ext uri="{BB962C8B-B14F-4D97-AF65-F5344CB8AC3E}">
        <p14:creationId xmlns:p14="http://schemas.microsoft.com/office/powerpoint/2010/main" val="426787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/>
      <p:bldP spid="18" grpId="0"/>
      <p:bldP spid="3" grpId="0" animBg="1"/>
      <p:bldP spid="4" grpId="0"/>
      <p:bldP spid="29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251C-3D64-4CF1-B2B6-D63C176F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35"/>
            <a:ext cx="10515600" cy="794312"/>
          </a:xfrm>
        </p:spPr>
        <p:txBody>
          <a:bodyPr>
            <a:normAutofit/>
          </a:bodyPr>
          <a:lstStyle/>
          <a:p>
            <a:r>
              <a:rPr lang="en-US" dirty="0"/>
              <a:t>Why not use more modern techniques 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F98D463F-A753-4B4B-AA0F-B6144E827D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94"/>
          <a:stretch/>
        </p:blipFill>
        <p:spPr>
          <a:xfrm>
            <a:off x="838200" y="1216870"/>
            <a:ext cx="4720761" cy="3886200"/>
          </a:xfrm>
          <a:prstGeom prst="rect">
            <a:avLst/>
          </a:prstGeom>
        </p:spPr>
      </p:pic>
      <p:pic>
        <p:nvPicPr>
          <p:cNvPr id="11" name="Content Placeholder 10" descr="A close up of a map&#10;&#10;Description automatically generated">
            <a:extLst>
              <a:ext uri="{FF2B5EF4-FFF2-40B4-BE49-F238E27FC236}">
                <a16:creationId xmlns:a16="http://schemas.microsoft.com/office/drawing/2014/main" id="{7353D769-8028-42EE-AACC-F8003DFB679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216870"/>
            <a:ext cx="5181600" cy="38862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E398A53-EF82-40AF-A04D-E229B2C8BFBE}"/>
              </a:ext>
            </a:extLst>
          </p:cNvPr>
          <p:cNvSpPr txBox="1"/>
          <p:nvPr/>
        </p:nvSpPr>
        <p:spPr>
          <a:xfrm rot="1552074">
            <a:off x="2314058" y="2777363"/>
            <a:ext cx="25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Previous Setting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C6AE9-36AF-4566-8C05-F64A554588AE}"/>
              </a:ext>
            </a:extLst>
          </p:cNvPr>
          <p:cNvSpPr txBox="1"/>
          <p:nvPr/>
        </p:nvSpPr>
        <p:spPr>
          <a:xfrm rot="1552074">
            <a:off x="7875471" y="2525726"/>
            <a:ext cx="2916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Add Residual Block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F346D7-8694-49FF-B583-263A3CDD60B8}"/>
              </a:ext>
            </a:extLst>
          </p:cNvPr>
          <p:cNvSpPr txBox="1"/>
          <p:nvPr/>
        </p:nvSpPr>
        <p:spPr>
          <a:xfrm>
            <a:off x="6804838" y="5379520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Interpretation: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CCA03F-6125-47C3-9B24-F39F32DED6C5}"/>
              </a:ext>
            </a:extLst>
          </p:cNvPr>
          <p:cNvSpPr txBox="1"/>
          <p:nvPr/>
        </p:nvSpPr>
        <p:spPr>
          <a:xfrm>
            <a:off x="764566" y="5294456"/>
            <a:ext cx="37042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Starting with way too strong a model: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Harder to deal with variance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Less information from each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run slower…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Easier if settings are well behaved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52D3C1-B513-4E0F-AB5C-67A0140BEEA1}"/>
              </a:ext>
            </a:extLst>
          </p:cNvPr>
          <p:cNvSpPr/>
          <p:nvPr/>
        </p:nvSpPr>
        <p:spPr>
          <a:xfrm>
            <a:off x="1474276" y="946480"/>
            <a:ext cx="4872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Add a residual block between convolutional layers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46E333-71DA-4C38-801D-CC1C8985D213}"/>
              </a:ext>
            </a:extLst>
          </p:cNvPr>
          <p:cNvSpPr/>
          <p:nvPr/>
        </p:nvSpPr>
        <p:spPr>
          <a:xfrm>
            <a:off x="6950149" y="56565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 much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~2x Runtime of other settings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EA5643-56AE-4B40-B38D-E7E74F3B8AA4}"/>
              </a:ext>
            </a:extLst>
          </p:cNvPr>
          <p:cNvSpPr/>
          <p:nvPr/>
        </p:nvSpPr>
        <p:spPr>
          <a:xfrm>
            <a:off x="6804838" y="6283033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Next Steps: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0E2430-C9C7-4E80-A3F7-0D698E0934B4}"/>
              </a:ext>
            </a:extLst>
          </p:cNvPr>
          <p:cNvSpPr/>
          <p:nvPr/>
        </p:nvSpPr>
        <p:spPr>
          <a:xfrm>
            <a:off x="8049089" y="6283033"/>
            <a:ext cx="3317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Take a step back, look at mistakes</a:t>
            </a:r>
          </a:p>
        </p:txBody>
      </p:sp>
    </p:spTree>
    <p:extLst>
      <p:ext uri="{BB962C8B-B14F-4D97-AF65-F5344CB8AC3E}">
        <p14:creationId xmlns:p14="http://schemas.microsoft.com/office/powerpoint/2010/main" val="167143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E7EDD-00DC-410B-A248-42A7FCA6D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1"/>
            <a:ext cx="10515600" cy="901034"/>
          </a:xfrm>
        </p:spPr>
        <p:txBody>
          <a:bodyPr/>
          <a:lstStyle/>
          <a:p>
            <a:r>
              <a:rPr lang="en-US" dirty="0"/>
              <a:t>Looking at Mistakes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E171C11-51F7-41B1-A1B8-29AA84F9FA3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26" y="2876898"/>
            <a:ext cx="685800" cy="685800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770D6BE-018F-4C69-890F-B12DC48F74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26" y="3653080"/>
            <a:ext cx="685800" cy="6858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BA9348C-B88E-4709-AC50-E2243E8B8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26" y="4461156"/>
            <a:ext cx="685800" cy="685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C3B1D9-819C-4F81-8EE7-E1360B468F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26" y="2038962"/>
            <a:ext cx="685800" cy="685800"/>
          </a:xfrm>
          <a:prstGeom prst="rect">
            <a:avLst/>
          </a:prstGeom>
        </p:spPr>
      </p:pic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90345B9B-0B6D-419F-9506-1C178AC7C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88593"/>
              </p:ext>
            </p:extLst>
          </p:nvPr>
        </p:nvGraphicFramePr>
        <p:xfrm>
          <a:off x="7820584" y="960359"/>
          <a:ext cx="235924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2316">
                  <a:extLst>
                    <a:ext uri="{9D8B030D-6E8A-4147-A177-3AD203B41FA5}">
                      <a16:colId xmlns:a16="http://schemas.microsoft.com/office/drawing/2014/main" val="3838822117"/>
                    </a:ext>
                  </a:extLst>
                </a:gridCol>
                <a:gridCol w="956931">
                  <a:extLst>
                    <a:ext uri="{9D8B030D-6E8A-4147-A177-3AD203B41FA5}">
                      <a16:colId xmlns:a16="http://schemas.microsoft.com/office/drawing/2014/main" val="3493499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Closed 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4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Closed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353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Open 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56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Open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83605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9F9D8C33-75B6-4C82-A4FD-385DDD4053A4}"/>
              </a:ext>
            </a:extLst>
          </p:cNvPr>
          <p:cNvSpPr txBox="1"/>
          <p:nvPr/>
        </p:nvSpPr>
        <p:spPr>
          <a:xfrm>
            <a:off x="1193049" y="1508121"/>
            <a:ext cx="123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Right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45800F0-487C-4950-A723-E5B17168D5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26" y="5237333"/>
            <a:ext cx="685800" cy="6858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9A4CAD7-C039-4438-9F32-19AA0E77AA69}"/>
              </a:ext>
            </a:extLst>
          </p:cNvPr>
          <p:cNvSpPr txBox="1"/>
          <p:nvPr/>
        </p:nvSpPr>
        <p:spPr>
          <a:xfrm>
            <a:off x="2712736" y="1490139"/>
            <a:ext cx="110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Left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D122DC9-F67B-471F-88E8-59AA3761A5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028" y="2038962"/>
            <a:ext cx="685800" cy="6858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0E63E49-1316-4EE9-89A0-154C3D36D5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72" y="2876898"/>
            <a:ext cx="685800" cy="6858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260ED3B-42B0-4C0F-AD1C-F7A8AD37B4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028" y="3653080"/>
            <a:ext cx="685800" cy="6858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5688480-848D-4AF5-B6E0-A66E6D845B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028" y="4461156"/>
            <a:ext cx="685800" cy="6858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BE993EE-F805-42B9-AD63-4BF44AA0EE6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941" y="5237333"/>
            <a:ext cx="685800" cy="6858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2A3693C-A748-4922-A6DB-F0617790CC2D}"/>
              </a:ext>
            </a:extLst>
          </p:cNvPr>
          <p:cNvSpPr txBox="1"/>
          <p:nvPr/>
        </p:nvSpPr>
        <p:spPr>
          <a:xfrm>
            <a:off x="138223" y="6400398"/>
            <a:ext cx="4732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Taken from a single train run across all test folds.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1B85E7-0736-4D73-B4CB-2B3950152C7D}"/>
              </a:ext>
            </a:extLst>
          </p:cNvPr>
          <p:cNvSpPr txBox="1"/>
          <p:nvPr/>
        </p:nvSpPr>
        <p:spPr>
          <a:xfrm>
            <a:off x="4074904" y="1508121"/>
            <a:ext cx="13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Closed Right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55D059E-6A42-4B47-9F6C-BFA41F752CD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7" y="2038962"/>
            <a:ext cx="685800" cy="6858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EDD7284-CDEB-4E42-B22A-C92D3488BFF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711" y="2876898"/>
            <a:ext cx="685800" cy="6858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14A0194-79BA-47B6-9D25-B0AA746522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7" y="3654441"/>
            <a:ext cx="685800" cy="6858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C184309-99B0-4E46-8703-4127415A317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7" y="4461156"/>
            <a:ext cx="685800" cy="68580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6745FFD-6EC4-47DA-B6F7-C60D3AF2E4A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170" y="5237333"/>
            <a:ext cx="685800" cy="6858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209B1AEA-A1B5-4260-985F-10AE4536607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426" y="2023013"/>
            <a:ext cx="685800" cy="6858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5F400F8E-786F-4529-8626-8F6A1AAA5D7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426" y="2876898"/>
            <a:ext cx="685800" cy="6858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FF80F6E-4C74-4BAE-A2F6-CEAD38ED45E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426" y="3653080"/>
            <a:ext cx="685800" cy="6858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6E5E73B7-BEC4-406F-9BE2-E1065F367169}"/>
              </a:ext>
            </a:extLst>
          </p:cNvPr>
          <p:cNvSpPr txBox="1"/>
          <p:nvPr/>
        </p:nvSpPr>
        <p:spPr>
          <a:xfrm>
            <a:off x="5575218" y="1490139"/>
            <a:ext cx="122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Closed Left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B2047CA7-E6CE-457C-9E4D-4C2C64C0057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998" y="4461156"/>
            <a:ext cx="685800" cy="6858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3B8F1322-F622-4DB3-935C-49C3597EB610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998" y="5228240"/>
            <a:ext cx="685800" cy="6858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54F71EA6-7F33-40E0-8BD4-B1CE917DFD67}"/>
              </a:ext>
            </a:extLst>
          </p:cNvPr>
          <p:cNvSpPr txBox="1"/>
          <p:nvPr/>
        </p:nvSpPr>
        <p:spPr>
          <a:xfrm>
            <a:off x="7804297" y="2876898"/>
            <a:ext cx="27231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 and underexposed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Off-center crops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Harsh shadow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Questionable Labels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1B2EEAA-EAE8-4EC7-8E84-CECB7A705B30}"/>
              </a:ext>
            </a:extLst>
          </p:cNvPr>
          <p:cNvSpPr txBox="1"/>
          <p:nvPr/>
        </p:nvSpPr>
        <p:spPr>
          <a:xfrm>
            <a:off x="7804297" y="5064403"/>
            <a:ext cx="115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Step: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952867-5B29-4399-8E13-56A35E533751}"/>
              </a:ext>
            </a:extLst>
          </p:cNvPr>
          <p:cNvSpPr/>
          <p:nvPr/>
        </p:nvSpPr>
        <p:spPr>
          <a:xfrm>
            <a:off x="7789140" y="576465"/>
            <a:ext cx="2469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Where are the mistakes: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488982-CF2E-4266-B7A2-7E285E4FAB02}"/>
              </a:ext>
            </a:extLst>
          </p:cNvPr>
          <p:cNvSpPr/>
          <p:nvPr/>
        </p:nvSpPr>
        <p:spPr>
          <a:xfrm>
            <a:off x="8962307" y="5065871"/>
            <a:ext cx="2219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You take it from here!</a:t>
            </a:r>
          </a:p>
        </p:txBody>
      </p:sp>
    </p:spTree>
    <p:extLst>
      <p:ext uri="{BB962C8B-B14F-4D97-AF65-F5344CB8AC3E}">
        <p14:creationId xmlns:p14="http://schemas.microsoft.com/office/powerpoint/2010/main" val="111111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30" grpId="0"/>
      <p:bldP spid="31" grpId="0"/>
      <p:bldP spid="48" grpId="0"/>
      <p:bldP spid="53" grpId="0"/>
      <p:bldP spid="54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6E622B-74AE-432C-9CA4-CDE0D074A182}"/>
              </a:ext>
            </a:extLst>
          </p:cNvPr>
          <p:cNvSpPr/>
          <p:nvPr/>
        </p:nvSpPr>
        <p:spPr>
          <a:xfrm>
            <a:off x="2154671" y="2167643"/>
            <a:ext cx="1279632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05A69A-5582-4EE9-91F7-587452CDE2BB}"/>
              </a:ext>
            </a:extLst>
          </p:cNvPr>
          <p:cNvSpPr txBox="1"/>
          <p:nvPr/>
        </p:nvSpPr>
        <p:spPr>
          <a:xfrm>
            <a:off x="2154671" y="2431729"/>
            <a:ext cx="127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Basic Feature / Data Engineering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A2222F-5B63-451F-B66D-C841ED88BCAF}"/>
              </a:ext>
            </a:extLst>
          </p:cNvPr>
          <p:cNvSpPr/>
          <p:nvPr/>
        </p:nvSpPr>
        <p:spPr>
          <a:xfrm>
            <a:off x="352365" y="2169476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A5DF06-EA6D-475F-8CB5-CA9B622560A6}"/>
              </a:ext>
            </a:extLst>
          </p:cNvPr>
          <p:cNvSpPr txBox="1"/>
          <p:nvPr/>
        </p:nvSpPr>
        <p:spPr>
          <a:xfrm>
            <a:off x="352365" y="2427423"/>
            <a:ext cx="1279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Understand the Application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A32226-0466-4B46-9990-FBDAEB27CC96}"/>
              </a:ext>
            </a:extLst>
          </p:cNvPr>
          <p:cNvSpPr/>
          <p:nvPr/>
        </p:nvSpPr>
        <p:spPr>
          <a:xfrm>
            <a:off x="3934859" y="2166518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ADD57D-B9F3-423D-BEE5-E6A1CE328D1D}"/>
              </a:ext>
            </a:extLst>
          </p:cNvPr>
          <p:cNvSpPr txBox="1"/>
          <p:nvPr/>
        </p:nvSpPr>
        <p:spPr>
          <a:xfrm>
            <a:off x="3931725" y="2321401"/>
            <a:ext cx="127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 a Hyperparameter</a:t>
            </a:r>
          </a:p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tuning run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D5FFE4-205D-4C3C-8F93-CF97218F53FD}"/>
              </a:ext>
            </a:extLst>
          </p:cNvPr>
          <p:cNvSpPr/>
          <p:nvPr/>
        </p:nvSpPr>
        <p:spPr>
          <a:xfrm>
            <a:off x="5653647" y="2167648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80D7E0-EC2B-4B01-815D-8816B52C2CDD}"/>
              </a:ext>
            </a:extLst>
          </p:cNvPr>
          <p:cNvSpPr txBox="1"/>
          <p:nvPr/>
        </p:nvSpPr>
        <p:spPr>
          <a:xfrm>
            <a:off x="5650513" y="2411771"/>
            <a:ext cx="1279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Execute the tuning run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24BEEA-FAAB-4B2D-AF5E-6BA9AB5A574D}"/>
              </a:ext>
            </a:extLst>
          </p:cNvPr>
          <p:cNvSpPr/>
          <p:nvPr/>
        </p:nvSpPr>
        <p:spPr>
          <a:xfrm>
            <a:off x="7332022" y="4660488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D81BA0-1AA4-4D93-B0B5-EFE5C0F2A38A}"/>
              </a:ext>
            </a:extLst>
          </p:cNvPr>
          <p:cNvSpPr txBox="1"/>
          <p:nvPr/>
        </p:nvSpPr>
        <p:spPr>
          <a:xfrm>
            <a:off x="7332022" y="4833371"/>
            <a:ext cx="127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Visualize and interpret the output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98F593-03C4-42FB-940F-138419F7610E}"/>
              </a:ext>
            </a:extLst>
          </p:cNvPr>
          <p:cNvSpPr/>
          <p:nvPr/>
        </p:nvSpPr>
        <p:spPr>
          <a:xfrm>
            <a:off x="5565455" y="4664713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E0DA4D-9803-4D7F-8692-8364B7F97F2D}"/>
              </a:ext>
            </a:extLst>
          </p:cNvPr>
          <p:cNvSpPr txBox="1"/>
          <p:nvPr/>
        </p:nvSpPr>
        <p:spPr>
          <a:xfrm>
            <a:off x="5565455" y="4924307"/>
            <a:ext cx="1279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Run model on test set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F9E482-EB01-46C2-8B00-0B887A616F3B}"/>
              </a:ext>
            </a:extLst>
          </p:cNvPr>
          <p:cNvSpPr/>
          <p:nvPr/>
        </p:nvSpPr>
        <p:spPr>
          <a:xfrm>
            <a:off x="3841729" y="4664715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EF0A0B-D21E-4E71-9929-84A8B0E28558}"/>
              </a:ext>
            </a:extLst>
          </p:cNvPr>
          <p:cNvSpPr txBox="1"/>
          <p:nvPr/>
        </p:nvSpPr>
        <p:spPr>
          <a:xfrm>
            <a:off x="3841729" y="4722181"/>
            <a:ext cx="1279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Train with best hyperparameters on train + validate + test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42364C-CB34-4809-BEE1-9EC16A48F3B8}"/>
              </a:ext>
            </a:extLst>
          </p:cNvPr>
          <p:cNvSpPr/>
          <p:nvPr/>
        </p:nvSpPr>
        <p:spPr>
          <a:xfrm>
            <a:off x="2069613" y="4639475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DB8471-B857-4B95-A2EB-DBE69C12720B}"/>
              </a:ext>
            </a:extLst>
          </p:cNvPr>
          <p:cNvSpPr txBox="1"/>
          <p:nvPr/>
        </p:nvSpPr>
        <p:spPr>
          <a:xfrm>
            <a:off x="2069613" y="4998206"/>
            <a:ext cx="1279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Ship the model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DCBC64-7FF7-4939-A451-1B60E2F7E884}"/>
              </a:ext>
            </a:extLst>
          </p:cNvPr>
          <p:cNvSpPr/>
          <p:nvPr/>
        </p:nvSpPr>
        <p:spPr>
          <a:xfrm>
            <a:off x="267307" y="4670334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7A5EAB-DE93-4365-96FC-5737C590E98C}"/>
              </a:ext>
            </a:extLst>
          </p:cNvPr>
          <p:cNvSpPr txBox="1"/>
          <p:nvPr/>
        </p:nvSpPr>
        <p:spPr>
          <a:xfrm>
            <a:off x="267307" y="4999180"/>
            <a:ext cx="1279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Celebrate!</a:t>
            </a:r>
          </a:p>
        </p:txBody>
      </p:sp>
      <p:cxnSp>
        <p:nvCxnSpPr>
          <p:cNvPr id="28" name="Connector: Curved 27">
            <a:extLst>
              <a:ext uri="{FF2B5EF4-FFF2-40B4-BE49-F238E27FC236}">
                <a16:creationId xmlns:a16="http://schemas.microsoft.com/office/drawing/2014/main" id="{6AE9D99B-E306-412A-9DB1-8B119EFA5177}"/>
              </a:ext>
            </a:extLst>
          </p:cNvPr>
          <p:cNvCxnSpPr>
            <a:cxnSpLocks/>
            <a:stCxn id="15" idx="1"/>
            <a:endCxn id="18" idx="3"/>
          </p:cNvCxnSpPr>
          <p:nvPr/>
        </p:nvCxnSpPr>
        <p:spPr>
          <a:xfrm rot="10800000">
            <a:off x="6845086" y="5155141"/>
            <a:ext cx="486936" cy="1397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294944CB-3C2D-4646-9054-A0A032AB9CCE}"/>
              </a:ext>
            </a:extLst>
          </p:cNvPr>
          <p:cNvCxnSpPr>
            <a:cxnSpLocks/>
            <a:stCxn id="17" idx="1"/>
            <a:endCxn id="20" idx="3"/>
          </p:cNvCxnSpPr>
          <p:nvPr/>
        </p:nvCxnSpPr>
        <p:spPr>
          <a:xfrm rot="10800000" flipV="1">
            <a:off x="5121361" y="5137678"/>
            <a:ext cx="444095" cy="1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D9559420-86B2-47F3-91B1-1E731EEBCF5B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>
            <a:off x="1631996" y="2658256"/>
            <a:ext cx="522675" cy="4306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Curved 53">
            <a:extLst>
              <a:ext uri="{FF2B5EF4-FFF2-40B4-BE49-F238E27FC236}">
                <a16:creationId xmlns:a16="http://schemas.microsoft.com/office/drawing/2014/main" id="{485BF259-6A8A-4ED0-8E63-E02A73054D0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434303" y="2662562"/>
            <a:ext cx="500556" cy="1130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B9E1BE44-12C6-45AF-8119-D0A11A6CA14A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 flipV="1">
            <a:off x="5211356" y="2642604"/>
            <a:ext cx="439157" cy="1963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9763C3E0-FFFE-4650-B40D-377EE2A561BC}"/>
              </a:ext>
            </a:extLst>
          </p:cNvPr>
          <p:cNvCxnSpPr>
            <a:cxnSpLocks/>
            <a:stCxn id="13" idx="3"/>
            <a:endCxn id="112" idx="1"/>
          </p:cNvCxnSpPr>
          <p:nvPr/>
        </p:nvCxnSpPr>
        <p:spPr>
          <a:xfrm flipV="1">
            <a:off x="6930144" y="2640614"/>
            <a:ext cx="486936" cy="1990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Curved 68">
            <a:extLst>
              <a:ext uri="{FF2B5EF4-FFF2-40B4-BE49-F238E27FC236}">
                <a16:creationId xmlns:a16="http://schemas.microsoft.com/office/drawing/2014/main" id="{96550737-B4EF-494F-9F40-786D7F37129E}"/>
              </a:ext>
            </a:extLst>
          </p:cNvPr>
          <p:cNvCxnSpPr>
            <a:cxnSpLocks/>
            <a:stCxn id="20" idx="1"/>
            <a:endCxn id="22" idx="3"/>
          </p:cNvCxnSpPr>
          <p:nvPr/>
        </p:nvCxnSpPr>
        <p:spPr>
          <a:xfrm rot="10800000">
            <a:off x="3349245" y="5136706"/>
            <a:ext cx="492485" cy="974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Curved 71">
            <a:extLst>
              <a:ext uri="{FF2B5EF4-FFF2-40B4-BE49-F238E27FC236}">
                <a16:creationId xmlns:a16="http://schemas.microsoft.com/office/drawing/2014/main" id="{F89F36B7-7FEA-4685-A38E-422B27D3DE3E}"/>
              </a:ext>
            </a:extLst>
          </p:cNvPr>
          <p:cNvCxnSpPr>
            <a:cxnSpLocks/>
            <a:stCxn id="22" idx="1"/>
            <a:endCxn id="24" idx="3"/>
          </p:cNvCxnSpPr>
          <p:nvPr/>
        </p:nvCxnSpPr>
        <p:spPr>
          <a:xfrm rot="10800000" flipV="1">
            <a:off x="1546939" y="5136706"/>
            <a:ext cx="522675" cy="974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0175507-0AB3-4013-9DA4-9F6646AA6626}"/>
              </a:ext>
            </a:extLst>
          </p:cNvPr>
          <p:cNvSpPr/>
          <p:nvPr/>
        </p:nvSpPr>
        <p:spPr>
          <a:xfrm>
            <a:off x="7420214" y="2166518"/>
            <a:ext cx="1279631" cy="9459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7438B6F-8294-4222-BA38-9934E4EA909F}"/>
              </a:ext>
            </a:extLst>
          </p:cNvPr>
          <p:cNvSpPr txBox="1"/>
          <p:nvPr/>
        </p:nvSpPr>
        <p:spPr>
          <a:xfrm>
            <a:off x="7417080" y="2317448"/>
            <a:ext cx="127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Relax, drink coffee, don’t stress</a:t>
            </a:r>
          </a:p>
        </p:txBody>
      </p:sp>
      <p:cxnSp>
        <p:nvCxnSpPr>
          <p:cNvPr id="113" name="Connector: Curved 112">
            <a:extLst>
              <a:ext uri="{FF2B5EF4-FFF2-40B4-BE49-F238E27FC236}">
                <a16:creationId xmlns:a16="http://schemas.microsoft.com/office/drawing/2014/main" id="{8B2D3CB4-18E8-4BD8-81B6-C1798EDA304C}"/>
              </a:ext>
            </a:extLst>
          </p:cNvPr>
          <p:cNvCxnSpPr>
            <a:cxnSpLocks/>
            <a:stCxn id="112" idx="3"/>
            <a:endCxn id="15" idx="3"/>
          </p:cNvCxnSpPr>
          <p:nvPr/>
        </p:nvCxnSpPr>
        <p:spPr>
          <a:xfrm flipH="1">
            <a:off x="8611653" y="2640614"/>
            <a:ext cx="85058" cy="2515923"/>
          </a:xfrm>
          <a:prstGeom prst="curvedConnector3">
            <a:avLst>
              <a:gd name="adj1" fmla="val -268758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1">
            <a:extLst>
              <a:ext uri="{FF2B5EF4-FFF2-40B4-BE49-F238E27FC236}">
                <a16:creationId xmlns:a16="http://schemas.microsoft.com/office/drawing/2014/main" id="{C3DE3A57-3DA0-4CB2-8E89-28D567059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590" y="150891"/>
            <a:ext cx="10515600" cy="940008"/>
          </a:xfrm>
        </p:spPr>
        <p:txBody>
          <a:bodyPr/>
          <a:lstStyle/>
          <a:p>
            <a:r>
              <a:rPr lang="en-US" dirty="0"/>
              <a:t>Overview of Model Tuning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DCEAF89-8679-4378-A75A-EBBA3A145F41}"/>
              </a:ext>
            </a:extLst>
          </p:cNvPr>
          <p:cNvSpPr/>
          <p:nvPr/>
        </p:nvSpPr>
        <p:spPr>
          <a:xfrm>
            <a:off x="508590" y="1486158"/>
            <a:ext cx="78772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Goal</a:t>
            </a:r>
            <a:r>
              <a:rPr lang="en-US" sz="2800" dirty="0"/>
              <a:t>: get the highest </a:t>
            </a:r>
            <a:r>
              <a:rPr lang="en-US" sz="2800" i="1" dirty="0"/>
              <a:t>generalization</a:t>
            </a:r>
            <a:r>
              <a:rPr lang="en-US" sz="2800" dirty="0"/>
              <a:t> accuracy you can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2843CE0-DA8C-4080-BFD4-3DB5DC52DB07}"/>
              </a:ext>
            </a:extLst>
          </p:cNvPr>
          <p:cNvSpPr/>
          <p:nvPr/>
        </p:nvSpPr>
        <p:spPr>
          <a:xfrm>
            <a:off x="3044765" y="3796253"/>
            <a:ext cx="1279631" cy="306607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A4A88F1-FA6A-43F3-83E0-5D7527E3114C}"/>
              </a:ext>
            </a:extLst>
          </p:cNvPr>
          <p:cNvSpPr txBox="1"/>
          <p:nvPr/>
        </p:nvSpPr>
        <p:spPr>
          <a:xfrm>
            <a:off x="3014974" y="3813959"/>
            <a:ext cx="1279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Iterate</a:t>
            </a:r>
          </a:p>
        </p:txBody>
      </p:sp>
      <p:cxnSp>
        <p:nvCxnSpPr>
          <p:cNvPr id="126" name="Connector: Curved 125">
            <a:extLst>
              <a:ext uri="{FF2B5EF4-FFF2-40B4-BE49-F238E27FC236}">
                <a16:creationId xmlns:a16="http://schemas.microsoft.com/office/drawing/2014/main" id="{2C2919DA-AE21-4440-ACAF-3D4123C7FEBA}"/>
              </a:ext>
            </a:extLst>
          </p:cNvPr>
          <p:cNvCxnSpPr>
            <a:cxnSpLocks/>
            <a:stCxn id="17" idx="0"/>
            <a:endCxn id="98" idx="2"/>
          </p:cNvCxnSpPr>
          <p:nvPr/>
        </p:nvCxnSpPr>
        <p:spPr>
          <a:xfrm rot="16200000" flipV="1">
            <a:off x="4664000" y="3123442"/>
            <a:ext cx="561853" cy="2520690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Curved 128">
            <a:extLst>
              <a:ext uri="{FF2B5EF4-FFF2-40B4-BE49-F238E27FC236}">
                <a16:creationId xmlns:a16="http://schemas.microsoft.com/office/drawing/2014/main" id="{B38A71B3-BAEE-414D-B3CE-A5B44163A4D2}"/>
              </a:ext>
            </a:extLst>
          </p:cNvPr>
          <p:cNvCxnSpPr>
            <a:cxnSpLocks/>
            <a:stCxn id="14" idx="0"/>
            <a:endCxn id="98" idx="3"/>
          </p:cNvCxnSpPr>
          <p:nvPr/>
        </p:nvCxnSpPr>
        <p:spPr>
          <a:xfrm rot="16200000" flipV="1">
            <a:off x="5792652" y="2481302"/>
            <a:ext cx="710931" cy="3647442"/>
          </a:xfrm>
          <a:prstGeom prst="curvedConnector2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or: Curved 131">
            <a:extLst>
              <a:ext uri="{FF2B5EF4-FFF2-40B4-BE49-F238E27FC236}">
                <a16:creationId xmlns:a16="http://schemas.microsoft.com/office/drawing/2014/main" id="{42002B2D-BC56-4BC4-824B-A0BD6F0F7545}"/>
              </a:ext>
            </a:extLst>
          </p:cNvPr>
          <p:cNvCxnSpPr>
            <a:cxnSpLocks/>
            <a:stCxn id="23" idx="0"/>
            <a:endCxn id="99" idx="1"/>
          </p:cNvCxnSpPr>
          <p:nvPr/>
        </p:nvCxnSpPr>
        <p:spPr>
          <a:xfrm rot="5400000" flipH="1" flipV="1">
            <a:off x="1602111" y="3257472"/>
            <a:ext cx="717875" cy="2107851"/>
          </a:xfrm>
          <a:prstGeom prst="curvedConnector2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or: Curved 134">
            <a:extLst>
              <a:ext uri="{FF2B5EF4-FFF2-40B4-BE49-F238E27FC236}">
                <a16:creationId xmlns:a16="http://schemas.microsoft.com/office/drawing/2014/main" id="{CD801F29-5EF5-4D07-96F5-D4077435A14E}"/>
              </a:ext>
            </a:extLst>
          </p:cNvPr>
          <p:cNvCxnSpPr>
            <a:cxnSpLocks/>
            <a:stCxn id="99" idx="0"/>
            <a:endCxn id="10" idx="2"/>
          </p:cNvCxnSpPr>
          <p:nvPr/>
        </p:nvCxnSpPr>
        <p:spPr>
          <a:xfrm rot="5400000" flipH="1" flipV="1">
            <a:off x="3763977" y="3003262"/>
            <a:ext cx="701510" cy="919885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or: Curved 137">
            <a:extLst>
              <a:ext uri="{FF2B5EF4-FFF2-40B4-BE49-F238E27FC236}">
                <a16:creationId xmlns:a16="http://schemas.microsoft.com/office/drawing/2014/main" id="{8AF9A894-3B9C-4752-BA9D-28A4CB4A8B21}"/>
              </a:ext>
            </a:extLst>
          </p:cNvPr>
          <p:cNvCxnSpPr>
            <a:cxnSpLocks/>
            <a:stCxn id="98" idx="0"/>
            <a:endCxn id="4" idx="2"/>
          </p:cNvCxnSpPr>
          <p:nvPr/>
        </p:nvCxnSpPr>
        <p:spPr>
          <a:xfrm rot="16200000" flipV="1">
            <a:off x="2898195" y="3009867"/>
            <a:ext cx="682679" cy="890094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ontent Placeholder 2">
            <a:extLst>
              <a:ext uri="{FF2B5EF4-FFF2-40B4-BE49-F238E27FC236}">
                <a16:creationId xmlns:a16="http://schemas.microsoft.com/office/drawing/2014/main" id="{DE19F0AB-6856-473E-B609-9D7F761EB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48334" y="2482859"/>
            <a:ext cx="2829676" cy="2933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Need to balance</a:t>
            </a:r>
          </a:p>
          <a:p>
            <a:r>
              <a:rPr lang="en-US" sz="1800" dirty="0"/>
              <a:t>The data you have</a:t>
            </a:r>
          </a:p>
          <a:p>
            <a:r>
              <a:rPr lang="en-US" sz="1800" dirty="0"/>
              <a:t>Concept complexity</a:t>
            </a:r>
          </a:p>
          <a:p>
            <a:r>
              <a:rPr lang="en-US" sz="1800" dirty="0"/>
              <a:t>Feature engineering</a:t>
            </a:r>
          </a:p>
          <a:p>
            <a:r>
              <a:rPr lang="en-US" sz="1800" dirty="0"/>
              <a:t>Model type &amp; parameters</a:t>
            </a:r>
          </a:p>
          <a:p>
            <a:r>
              <a:rPr lang="en-US" sz="1800" dirty="0"/>
              <a:t>Bias / Variance</a:t>
            </a:r>
          </a:p>
          <a:p>
            <a:r>
              <a:rPr lang="en-US" sz="1800" dirty="0"/>
              <a:t>Computational realities</a:t>
            </a:r>
          </a:p>
        </p:txBody>
      </p:sp>
    </p:spTree>
    <p:extLst>
      <p:ext uri="{BB962C8B-B14F-4D97-AF65-F5344CB8AC3E}">
        <p14:creationId xmlns:p14="http://schemas.microsoft.com/office/powerpoint/2010/main" val="389257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/>
      <p:bldP spid="15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844D9-D2D3-4552-B0C1-28CADBB36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Search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A0CD-95BF-4542-BA0B-672317BDF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651" y="1825625"/>
            <a:ext cx="5807149" cy="4351338"/>
          </a:xfrm>
        </p:spPr>
        <p:txBody>
          <a:bodyPr/>
          <a:lstStyle/>
          <a:p>
            <a:r>
              <a:rPr lang="en-US" dirty="0"/>
              <a:t>Interpret intermediate results</a:t>
            </a:r>
          </a:p>
          <a:p>
            <a:r>
              <a:rPr lang="en-US" dirty="0"/>
              <a:t>Apply the right tools in the right situation</a:t>
            </a:r>
          </a:p>
          <a:p>
            <a:pPr lvl="1"/>
            <a:r>
              <a:rPr lang="en-US" dirty="0"/>
              <a:t>Model power</a:t>
            </a:r>
          </a:p>
          <a:p>
            <a:pPr lvl="1"/>
            <a:r>
              <a:rPr lang="en-US" dirty="0"/>
              <a:t>Overfitting prevention</a:t>
            </a:r>
          </a:p>
          <a:p>
            <a:pPr lvl="1"/>
            <a:r>
              <a:rPr lang="en-US" dirty="0"/>
              <a:t>Data improvement</a:t>
            </a:r>
          </a:p>
          <a:p>
            <a:r>
              <a:rPr lang="en-US" dirty="0"/>
              <a:t>Look at data</a:t>
            </a:r>
          </a:p>
          <a:p>
            <a:r>
              <a:rPr lang="en-US" dirty="0"/>
              <a:t>Get into a reasonable place for further (grid, random) optimization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90BEE-A407-4E49-9A2D-44E4A64DBE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Grid search for this parameter space would have taken weeks.</a:t>
            </a:r>
          </a:p>
          <a:p>
            <a:endParaRPr lang="en-US" dirty="0"/>
          </a:p>
          <a:p>
            <a:r>
              <a:rPr lang="en-US" dirty="0"/>
              <a:t>Sample directed search took ~12 hours of runtime</a:t>
            </a:r>
          </a:p>
          <a:p>
            <a:pPr lvl="1"/>
            <a:r>
              <a:rPr lang="en-US" dirty="0"/>
              <a:t>But I sort of knew where to look</a:t>
            </a:r>
          </a:p>
          <a:p>
            <a:pPr lvl="1"/>
            <a:r>
              <a:rPr lang="en-US" dirty="0"/>
              <a:t>Probably take longer on a problem you don’t have experience with</a:t>
            </a:r>
          </a:p>
        </p:txBody>
      </p:sp>
    </p:spTree>
    <p:extLst>
      <p:ext uri="{BB962C8B-B14F-4D97-AF65-F5344CB8AC3E}">
        <p14:creationId xmlns:p14="http://schemas.microsoft.com/office/powerpoint/2010/main" val="211340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84E4-D2E0-42BA-A3DD-7012A5E37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Model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DFF0-A7C2-4345-83CC-66863A0612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get the highest </a:t>
            </a:r>
            <a:r>
              <a:rPr lang="en-US" i="1" dirty="0"/>
              <a:t>generalization</a:t>
            </a:r>
            <a:r>
              <a:rPr lang="en-US" dirty="0"/>
              <a:t> accuracy you can</a:t>
            </a:r>
          </a:p>
          <a:p>
            <a:endParaRPr lang="en-US" dirty="0"/>
          </a:p>
          <a:p>
            <a:r>
              <a:rPr lang="en-US" dirty="0"/>
              <a:t>Invest in understanding variance in modeling process</a:t>
            </a:r>
          </a:p>
          <a:p>
            <a:pPr lvl="1"/>
            <a:r>
              <a:rPr lang="en-US" dirty="0"/>
              <a:t>Don’t ‘optimize’ into randomness</a:t>
            </a:r>
          </a:p>
          <a:p>
            <a:pPr lvl="1"/>
            <a:r>
              <a:rPr lang="en-US" dirty="0"/>
              <a:t>May require many runs to get signal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F33CA-0FDB-4990-BCCB-288D2D2F4D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Too many parameters to be exhaustive</a:t>
            </a:r>
          </a:p>
          <a:p>
            <a:pPr lvl="1"/>
            <a:r>
              <a:rPr lang="en-US" dirty="0"/>
              <a:t>Need to iterate and interpret</a:t>
            </a:r>
          </a:p>
          <a:p>
            <a:pPr lvl="1"/>
            <a:endParaRPr lang="en-US" dirty="0"/>
          </a:p>
          <a:p>
            <a:r>
              <a:rPr lang="en-US" dirty="0"/>
              <a:t>Grid search can help zero in on key parameters, settings</a:t>
            </a:r>
          </a:p>
          <a:p>
            <a:endParaRPr lang="en-US" dirty="0"/>
          </a:p>
          <a:p>
            <a:r>
              <a:rPr lang="en-US" dirty="0"/>
              <a:t>Human intuition key to balance bias variance with data &amp;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55C74-4DAC-43D5-A435-E242DE7E2A19}"/>
              </a:ext>
            </a:extLst>
          </p:cNvPr>
          <p:cNvSpPr txBox="1"/>
          <p:nvPr/>
        </p:nvSpPr>
        <p:spPr>
          <a:xfrm>
            <a:off x="5154268" y="6311900"/>
            <a:ext cx="1883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Look at data!</a:t>
            </a:r>
          </a:p>
        </p:txBody>
      </p:sp>
    </p:spTree>
    <p:extLst>
      <p:ext uri="{BB962C8B-B14F-4D97-AF65-F5344CB8AC3E}">
        <p14:creationId xmlns:p14="http://schemas.microsoft.com/office/powerpoint/2010/main" val="274873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DD09C-4DD7-435D-B706-CC120807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52" y="199943"/>
            <a:ext cx="10515600" cy="708666"/>
          </a:xfrm>
        </p:spPr>
        <p:txBody>
          <a:bodyPr/>
          <a:lstStyle/>
          <a:p>
            <a:r>
              <a:rPr lang="en-US" dirty="0"/>
              <a:t>The Application – Blink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47DAE-D1CD-401F-9FCC-A58254F15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1540399"/>
            <a:ext cx="554512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Label eyes as opened or closed</a:t>
            </a:r>
          </a:p>
          <a:p>
            <a:pPr lvl="1"/>
            <a:r>
              <a:rPr lang="en-US" dirty="0"/>
              <a:t>~4500 images</a:t>
            </a:r>
          </a:p>
          <a:p>
            <a:pPr lvl="1"/>
            <a:r>
              <a:rPr lang="en-US" dirty="0"/>
              <a:t>24x24 grey scale</a:t>
            </a:r>
          </a:p>
          <a:p>
            <a:endParaRPr lang="en-US" dirty="0"/>
          </a:p>
          <a:p>
            <a:r>
              <a:rPr lang="en-US" dirty="0"/>
              <a:t>Anything interesting we see in the data?</a:t>
            </a:r>
          </a:p>
          <a:p>
            <a:endParaRPr lang="en-US" dirty="0"/>
          </a:p>
          <a:p>
            <a:r>
              <a:rPr lang="en-US" dirty="0"/>
              <a:t>Modeling issues in data?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Baseline Accuracy</a:t>
            </a:r>
          </a:p>
          <a:p>
            <a:pPr lvl="1"/>
            <a:r>
              <a:rPr lang="en-US" dirty="0"/>
              <a:t>Single layer fully connected 5 nodes</a:t>
            </a:r>
          </a:p>
          <a:p>
            <a:pPr lvl="1"/>
            <a:r>
              <a:rPr lang="en-US" dirty="0"/>
              <a:t>~89% accuracy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6A4D48-CC3C-462E-97C1-6481B678F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800" y="4637624"/>
            <a:ext cx="640080" cy="6400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8E83AB-AF91-4081-B329-E9DAADA0A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800" y="3762778"/>
            <a:ext cx="640080" cy="640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3959AC-4300-4919-90D3-78D16DB999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800" y="2009206"/>
            <a:ext cx="640080" cy="6400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63285A-3470-4293-9D68-DA8773EF6C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800" y="2887932"/>
            <a:ext cx="640080" cy="6400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96AE40-096C-46EF-838F-9347D43726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761" y="2009206"/>
            <a:ext cx="640080" cy="6400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5FF068D-0FB1-4AA4-A468-A23EC88B9F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092" y="2887932"/>
            <a:ext cx="640080" cy="6400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2E50C1C-236D-4385-9ED4-BD73DB7D63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092" y="3764540"/>
            <a:ext cx="640080" cy="6400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90FC297-F654-48BE-B6C1-D04519DC63C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092" y="4641148"/>
            <a:ext cx="640080" cy="64008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9F2F3A5-7BFD-4DDC-94CE-212EC141A9E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963" y="2887932"/>
            <a:ext cx="640080" cy="6400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ECD3645-F8E4-4386-8BF9-6C9B5D31AFD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963" y="2009206"/>
            <a:ext cx="640080" cy="6400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AC7AC7E-29C4-4F22-9DA4-A51427EBE3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963" y="4637624"/>
            <a:ext cx="640080" cy="64008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D148ECD-4CE7-4711-975C-67D6532B363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963" y="3762778"/>
            <a:ext cx="640080" cy="64008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DF2CA9C-D4C3-475F-990B-7622F0D53B2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580" y="1981259"/>
            <a:ext cx="640080" cy="64008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BE7E5AE-2BAD-4655-BE5B-A2D7674B3B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580" y="2864254"/>
            <a:ext cx="640080" cy="64008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6DE8F61-DD02-4E14-9731-457B61D9A6D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580" y="3762778"/>
            <a:ext cx="640080" cy="64008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7E14039-E0E4-468D-8C00-704C356A74D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580" y="4637624"/>
            <a:ext cx="640080" cy="640080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30E7C57D-3B6F-4ACF-AC63-0673A39E5907}"/>
              </a:ext>
            </a:extLst>
          </p:cNvPr>
          <p:cNvSpPr/>
          <p:nvPr/>
        </p:nvSpPr>
        <p:spPr>
          <a:xfrm>
            <a:off x="8321879" y="3762778"/>
            <a:ext cx="732709" cy="708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277E826-976B-4EA6-A4A6-ADEEDEDAF207}"/>
              </a:ext>
            </a:extLst>
          </p:cNvPr>
          <p:cNvCxnSpPr>
            <a:stCxn id="36" idx="4"/>
          </p:cNvCxnSpPr>
          <p:nvPr/>
        </p:nvCxnSpPr>
        <p:spPr>
          <a:xfrm>
            <a:off x="8688234" y="4471444"/>
            <a:ext cx="875566" cy="17615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E4CB8C9-65A1-4DB5-8435-09DCFCF30E5C}"/>
              </a:ext>
            </a:extLst>
          </p:cNvPr>
          <p:cNvSpPr txBox="1"/>
          <p:nvPr/>
        </p:nvSpPr>
        <p:spPr>
          <a:xfrm>
            <a:off x="9180146" y="6155080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Glasses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F095D9A-0DEA-4942-88C4-4D1DE942FA64}"/>
              </a:ext>
            </a:extLst>
          </p:cNvPr>
          <p:cNvSpPr/>
          <p:nvPr/>
        </p:nvSpPr>
        <p:spPr>
          <a:xfrm>
            <a:off x="8427845" y="2807461"/>
            <a:ext cx="674028" cy="42886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0F836C-376B-4746-ABB3-1CF93A3CE896}"/>
              </a:ext>
            </a:extLst>
          </p:cNvPr>
          <p:cNvCxnSpPr>
            <a:cxnSpLocks/>
            <a:stCxn id="40" idx="0"/>
            <a:endCxn id="42" idx="2"/>
          </p:cNvCxnSpPr>
          <p:nvPr/>
        </p:nvCxnSpPr>
        <p:spPr>
          <a:xfrm flipH="1" flipV="1">
            <a:off x="8321879" y="1648933"/>
            <a:ext cx="442980" cy="11585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A3B8C03-C670-45BE-8CC6-5E2DEDFFC913}"/>
              </a:ext>
            </a:extLst>
          </p:cNvPr>
          <p:cNvSpPr txBox="1"/>
          <p:nvPr/>
        </p:nvSpPr>
        <p:spPr>
          <a:xfrm>
            <a:off x="7763072" y="1279601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Distortion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B2AEBC1-C22E-4C1C-9130-7AFDD21D699C}"/>
              </a:ext>
            </a:extLst>
          </p:cNvPr>
          <p:cNvSpPr/>
          <p:nvPr/>
        </p:nvSpPr>
        <p:spPr>
          <a:xfrm>
            <a:off x="9570841" y="1767845"/>
            <a:ext cx="732709" cy="708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26D86A5-4DBA-46BF-B8B2-DA69FC588BA6}"/>
              </a:ext>
            </a:extLst>
          </p:cNvPr>
          <p:cNvCxnSpPr>
            <a:cxnSpLocks/>
            <a:stCxn id="48" idx="0"/>
            <a:endCxn id="50" idx="2"/>
          </p:cNvCxnSpPr>
          <p:nvPr/>
        </p:nvCxnSpPr>
        <p:spPr>
          <a:xfrm flipV="1">
            <a:off x="9937196" y="1217547"/>
            <a:ext cx="370453" cy="5502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9E48FF6-F309-4515-B1B8-5C9CB00E63C1}"/>
              </a:ext>
            </a:extLst>
          </p:cNvPr>
          <p:cNvSpPr txBox="1"/>
          <p:nvPr/>
        </p:nvSpPr>
        <p:spPr>
          <a:xfrm>
            <a:off x="9937195" y="848215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Bangs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D28D2F6-5B54-4BBC-BAF0-8C6CF1121E78}"/>
              </a:ext>
            </a:extLst>
          </p:cNvPr>
          <p:cNvSpPr/>
          <p:nvPr/>
        </p:nvSpPr>
        <p:spPr>
          <a:xfrm>
            <a:off x="7157858" y="3747249"/>
            <a:ext cx="732709" cy="708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6808D10-A432-4AB2-AD31-4896FE31D366}"/>
              </a:ext>
            </a:extLst>
          </p:cNvPr>
          <p:cNvCxnSpPr>
            <a:cxnSpLocks/>
            <a:stCxn id="83" idx="1"/>
            <a:endCxn id="56" idx="2"/>
          </p:cNvCxnSpPr>
          <p:nvPr/>
        </p:nvCxnSpPr>
        <p:spPr>
          <a:xfrm flipH="1" flipV="1">
            <a:off x="5995368" y="1409597"/>
            <a:ext cx="1202212" cy="7316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F359894-CD35-410C-8859-C06F43675695}"/>
              </a:ext>
            </a:extLst>
          </p:cNvPr>
          <p:cNvSpPr txBox="1"/>
          <p:nvPr/>
        </p:nvSpPr>
        <p:spPr>
          <a:xfrm>
            <a:off x="5589813" y="1040265"/>
            <a:ext cx="81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12x12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41B16D8-B548-42E8-8278-691CD1E9FB25}"/>
              </a:ext>
            </a:extLst>
          </p:cNvPr>
          <p:cNvSpPr/>
          <p:nvPr/>
        </p:nvSpPr>
        <p:spPr>
          <a:xfrm>
            <a:off x="10640306" y="3762778"/>
            <a:ext cx="732709" cy="708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0530640-03A6-44C0-A56A-C5A382AB26F6}"/>
              </a:ext>
            </a:extLst>
          </p:cNvPr>
          <p:cNvCxnSpPr>
            <a:cxnSpLocks/>
            <a:stCxn id="62" idx="4"/>
            <a:endCxn id="64" idx="0"/>
          </p:cNvCxnSpPr>
          <p:nvPr/>
        </p:nvCxnSpPr>
        <p:spPr>
          <a:xfrm>
            <a:off x="11006661" y="4471444"/>
            <a:ext cx="213321" cy="16284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023E9074-F9A0-4299-8F00-3E3D9F9CB4D3}"/>
              </a:ext>
            </a:extLst>
          </p:cNvPr>
          <p:cNvSpPr txBox="1"/>
          <p:nvPr/>
        </p:nvSpPr>
        <p:spPr>
          <a:xfrm>
            <a:off x="10678103" y="6099918"/>
            <a:ext cx="1083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Shark Eye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AC6FFA49-87F6-4D10-B634-DAB5C6FD88C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97580" y="5918846"/>
            <a:ext cx="640079" cy="640080"/>
          </a:xfrm>
          <a:prstGeom prst="rect">
            <a:avLst/>
          </a:prstGeom>
        </p:spPr>
      </p:pic>
      <p:sp>
        <p:nvSpPr>
          <p:cNvPr id="72" name="Oval 71">
            <a:extLst>
              <a:ext uri="{FF2B5EF4-FFF2-40B4-BE49-F238E27FC236}">
                <a16:creationId xmlns:a16="http://schemas.microsoft.com/office/drawing/2014/main" id="{A4113161-56F9-45CD-AA0B-6EC4C45B5177}"/>
              </a:ext>
            </a:extLst>
          </p:cNvPr>
          <p:cNvSpPr/>
          <p:nvPr/>
        </p:nvSpPr>
        <p:spPr>
          <a:xfrm>
            <a:off x="7157858" y="5891737"/>
            <a:ext cx="732709" cy="708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99E3808-FC3A-4E8D-A418-F63228B98A6A}"/>
              </a:ext>
            </a:extLst>
          </p:cNvPr>
          <p:cNvCxnSpPr>
            <a:cxnSpLocks/>
            <a:stCxn id="72" idx="2"/>
            <a:endCxn id="74" idx="3"/>
          </p:cNvCxnSpPr>
          <p:nvPr/>
        </p:nvCxnSpPr>
        <p:spPr>
          <a:xfrm flipH="1">
            <a:off x="6043555" y="6246070"/>
            <a:ext cx="1114303" cy="10233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341688B-5B01-47C9-B6D8-3F921D347BAE}"/>
              </a:ext>
            </a:extLst>
          </p:cNvPr>
          <p:cNvSpPr txBox="1"/>
          <p:nvPr/>
        </p:nvSpPr>
        <p:spPr>
          <a:xfrm>
            <a:off x="3535265" y="6163735"/>
            <a:ext cx="2508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Safe Augment with Flip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8368972-AC95-4201-8F87-F7EE4D0C4949}"/>
              </a:ext>
            </a:extLst>
          </p:cNvPr>
          <p:cNvCxnSpPr>
            <a:stCxn id="35" idx="2"/>
            <a:endCxn id="67" idx="0"/>
          </p:cNvCxnSpPr>
          <p:nvPr/>
        </p:nvCxnSpPr>
        <p:spPr>
          <a:xfrm flipH="1">
            <a:off x="7517619" y="5277704"/>
            <a:ext cx="1" cy="64114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A189888-EEBD-424D-98B7-6BE302FD45AE}"/>
              </a:ext>
            </a:extLst>
          </p:cNvPr>
          <p:cNvSpPr/>
          <p:nvPr/>
        </p:nvSpPr>
        <p:spPr>
          <a:xfrm>
            <a:off x="7197580" y="1981259"/>
            <a:ext cx="320040" cy="32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2753020-D06E-457B-8EB3-6ECCD0AED570}"/>
              </a:ext>
            </a:extLst>
          </p:cNvPr>
          <p:cNvSpPr/>
          <p:nvPr/>
        </p:nvSpPr>
        <p:spPr>
          <a:xfrm>
            <a:off x="7284762" y="3159716"/>
            <a:ext cx="164592" cy="1645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3A6D9BE-5F66-4A5C-98BD-C62C633A84AA}"/>
              </a:ext>
            </a:extLst>
          </p:cNvPr>
          <p:cNvCxnSpPr>
            <a:cxnSpLocks/>
            <a:stCxn id="54" idx="2"/>
            <a:endCxn id="88" idx="3"/>
          </p:cNvCxnSpPr>
          <p:nvPr/>
        </p:nvCxnSpPr>
        <p:spPr>
          <a:xfrm flipH="1">
            <a:off x="6099957" y="4101582"/>
            <a:ext cx="1057901" cy="27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65E821EA-F576-47FE-B34D-2EEC1B835CCD}"/>
              </a:ext>
            </a:extLst>
          </p:cNvPr>
          <p:cNvSpPr txBox="1"/>
          <p:nvPr/>
        </p:nvSpPr>
        <p:spPr>
          <a:xfrm>
            <a:off x="4816175" y="3919679"/>
            <a:ext cx="128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Hard to Tell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379DFA3D-EC3B-4168-A6E6-0B46D180CEAB}"/>
              </a:ext>
            </a:extLst>
          </p:cNvPr>
          <p:cNvCxnSpPr>
            <a:cxnSpLocks/>
            <a:stCxn id="84" idx="1"/>
            <a:endCxn id="92" idx="2"/>
          </p:cNvCxnSpPr>
          <p:nvPr/>
        </p:nvCxnSpPr>
        <p:spPr>
          <a:xfrm flipH="1" flipV="1">
            <a:off x="5947182" y="2521680"/>
            <a:ext cx="1337580" cy="7203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B2FC618-4B91-4183-930F-9D48E7F8466B}"/>
              </a:ext>
            </a:extLst>
          </p:cNvPr>
          <p:cNvSpPr txBox="1"/>
          <p:nvPr/>
        </p:nvSpPr>
        <p:spPr>
          <a:xfrm>
            <a:off x="5541627" y="2152348"/>
            <a:ext cx="81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6x6</a:t>
            </a:r>
          </a:p>
        </p:txBody>
      </p:sp>
    </p:spTree>
    <p:extLst>
      <p:ext uri="{BB962C8B-B14F-4D97-AF65-F5344CB8AC3E}">
        <p14:creationId xmlns:p14="http://schemas.microsoft.com/office/powerpoint/2010/main" val="52574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/>
      <p:bldP spid="40" grpId="0" animBg="1"/>
      <p:bldP spid="42" grpId="0"/>
      <p:bldP spid="48" grpId="0" animBg="1"/>
      <p:bldP spid="50" grpId="0"/>
      <p:bldP spid="54" grpId="0" animBg="1"/>
      <p:bldP spid="56" grpId="0"/>
      <p:bldP spid="62" grpId="0" animBg="1"/>
      <p:bldP spid="64" grpId="0"/>
      <p:bldP spid="72" grpId="0" animBg="1"/>
      <p:bldP spid="74" grpId="0"/>
      <p:bldP spid="83" grpId="0" animBg="1"/>
      <p:bldP spid="84" grpId="0" animBg="1"/>
      <p:bldP spid="88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02354-CEEB-46DA-BBD3-C2E56AD5D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026" y="179347"/>
            <a:ext cx="7880498" cy="679231"/>
          </a:xfrm>
        </p:spPr>
        <p:txBody>
          <a:bodyPr>
            <a:normAutofit fontScale="90000"/>
          </a:bodyPr>
          <a:lstStyle/>
          <a:p>
            <a:r>
              <a:rPr lang="en-US" dirty="0"/>
              <a:t>Neural Network Structure (~</a:t>
            </a:r>
            <a:r>
              <a:rPr lang="en-US" dirty="0" err="1"/>
              <a:t>LeNet</a:t>
            </a:r>
            <a:r>
              <a:rPr lang="en-US" dirty="0"/>
              <a:t>)</a:t>
            </a: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1568D495-D939-42FC-882D-A5FE7954E868}"/>
              </a:ext>
            </a:extLst>
          </p:cNvPr>
          <p:cNvSpPr/>
          <p:nvPr/>
        </p:nvSpPr>
        <p:spPr>
          <a:xfrm>
            <a:off x="1622099" y="3699585"/>
            <a:ext cx="762045" cy="85060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06510AE7-0988-45C2-9148-8242B7530F9F}"/>
              </a:ext>
            </a:extLst>
          </p:cNvPr>
          <p:cNvSpPr/>
          <p:nvPr/>
        </p:nvSpPr>
        <p:spPr>
          <a:xfrm rot="20925913">
            <a:off x="389661" y="3513169"/>
            <a:ext cx="776919" cy="12717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C2E546-D15F-4A19-ACAF-A2753F81A894}"/>
              </a:ext>
            </a:extLst>
          </p:cNvPr>
          <p:cNvSpPr txBox="1"/>
          <p:nvPr/>
        </p:nvSpPr>
        <p:spPr>
          <a:xfrm>
            <a:off x="372140" y="2247014"/>
            <a:ext cx="85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  <a:p>
            <a:r>
              <a:rPr lang="en-US" dirty="0"/>
              <a:t>24 x 24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7F74DD-61E1-41DA-8F84-22FBA92595FF}"/>
                  </a:ext>
                </a:extLst>
              </p:cNvPr>
              <p:cNvSpPr txBox="1"/>
              <p:nvPr/>
            </p:nvSpPr>
            <p:spPr>
              <a:xfrm>
                <a:off x="1400103" y="2256454"/>
                <a:ext cx="12060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Conv Layer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err="1"/>
                  <a:t>x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err="1"/>
                  <a:t>x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7F74DD-61E1-41DA-8F84-22FBA9259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103" y="2256454"/>
                <a:ext cx="1206036" cy="646331"/>
              </a:xfrm>
              <a:prstGeom prst="rect">
                <a:avLst/>
              </a:prstGeom>
              <a:blipFill>
                <a:blip r:embed="rId2"/>
                <a:stretch>
                  <a:fillRect l="-4545" t="-4717" r="-353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74C9A1-0516-437C-8EC2-52C09F0CE860}"/>
                  </a:ext>
                </a:extLst>
              </p:cNvPr>
              <p:cNvSpPr txBox="1"/>
              <p:nvPr/>
            </p:nvSpPr>
            <p:spPr>
              <a:xfrm>
                <a:off x="1594541" y="5890701"/>
                <a:ext cx="1671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– num Filters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74C9A1-0516-437C-8EC2-52C09F0CE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541" y="5890701"/>
                <a:ext cx="1671996" cy="369332"/>
              </a:xfrm>
              <a:prstGeom prst="rect">
                <a:avLst/>
              </a:prstGeom>
              <a:blipFill>
                <a:blip r:embed="rId3"/>
                <a:stretch>
                  <a:fillRect t="-8197" r="-255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1186C1-26E0-4C0D-8BC9-7899234AA9CA}"/>
              </a:ext>
            </a:extLst>
          </p:cNvPr>
          <p:cNvCxnSpPr>
            <a:cxnSpLocks/>
            <a:stCxn id="9" idx="0"/>
            <a:endCxn id="4" idx="3"/>
          </p:cNvCxnSpPr>
          <p:nvPr/>
        </p:nvCxnSpPr>
        <p:spPr>
          <a:xfrm flipH="1" flipV="1">
            <a:off x="1907866" y="4550189"/>
            <a:ext cx="522673" cy="134051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4306D6-3A59-4328-9FAE-5260B41C9F1F}"/>
                  </a:ext>
                </a:extLst>
              </p:cNvPr>
              <p:cNvSpPr txBox="1"/>
              <p:nvPr/>
            </p:nvSpPr>
            <p:spPr>
              <a:xfrm>
                <a:off x="2119161" y="4823191"/>
                <a:ext cx="10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– dim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4306D6-3A59-4328-9FAE-5260B41C9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161" y="4823191"/>
                <a:ext cx="1016112" cy="369332"/>
              </a:xfrm>
              <a:prstGeom prst="rect">
                <a:avLst/>
              </a:prstGeom>
              <a:blipFill>
                <a:blip r:embed="rId4"/>
                <a:stretch>
                  <a:fillRect t="-8197" r="-481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39F147-FFEB-4FF8-8D53-B59F93B7FD16}"/>
              </a:ext>
            </a:extLst>
          </p:cNvPr>
          <p:cNvCxnSpPr>
            <a:cxnSpLocks/>
            <a:stCxn id="12" idx="0"/>
          </p:cNvCxnSpPr>
          <p:nvPr/>
        </p:nvCxnSpPr>
        <p:spPr>
          <a:xfrm flipH="1" flipV="1">
            <a:off x="2445488" y="4136065"/>
            <a:ext cx="181729" cy="68712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C4BAF0-9905-4CD5-97B2-28B3D20B8275}"/>
              </a:ext>
            </a:extLst>
          </p:cNvPr>
          <p:cNvCxnSpPr>
            <a:cxnSpLocks/>
            <a:stCxn id="12" idx="0"/>
          </p:cNvCxnSpPr>
          <p:nvPr/>
        </p:nvCxnSpPr>
        <p:spPr>
          <a:xfrm flipH="1" flipV="1">
            <a:off x="2325892" y="4483092"/>
            <a:ext cx="301325" cy="34009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be 19">
            <a:extLst>
              <a:ext uri="{FF2B5EF4-FFF2-40B4-BE49-F238E27FC236}">
                <a16:creationId xmlns:a16="http://schemas.microsoft.com/office/drawing/2014/main" id="{50E95510-25EC-4D1A-B508-1363869D4219}"/>
              </a:ext>
            </a:extLst>
          </p:cNvPr>
          <p:cNvSpPr/>
          <p:nvPr/>
        </p:nvSpPr>
        <p:spPr>
          <a:xfrm>
            <a:off x="3266537" y="3778476"/>
            <a:ext cx="762045" cy="85060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996447-3907-47D5-AA97-FF73A3003A83}"/>
                  </a:ext>
                </a:extLst>
              </p:cNvPr>
              <p:cNvSpPr txBox="1"/>
              <p:nvPr/>
            </p:nvSpPr>
            <p:spPr>
              <a:xfrm>
                <a:off x="2979107" y="2262775"/>
                <a:ext cx="13369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Max Pooling</a:t>
                </a:r>
              </a:p>
              <a:p>
                <a:pPr algn="ctr"/>
                <a:r>
                  <a:rPr lang="en-US" dirty="0"/>
                  <a:t>12 x 12 x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996447-3907-47D5-AA97-FF73A3003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107" y="2262775"/>
                <a:ext cx="1336904" cy="646331"/>
              </a:xfrm>
              <a:prstGeom prst="rect">
                <a:avLst/>
              </a:prstGeom>
              <a:blipFill>
                <a:blip r:embed="rId5"/>
                <a:stretch>
                  <a:fillRect l="-4110" t="-4717" r="-365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C2873BA0-9954-4B6A-8F50-FC78A7959DCD}"/>
              </a:ext>
            </a:extLst>
          </p:cNvPr>
          <p:cNvSpPr/>
          <p:nvPr/>
        </p:nvSpPr>
        <p:spPr>
          <a:xfrm>
            <a:off x="8718698" y="3105595"/>
            <a:ext cx="320360" cy="2086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28F952-1EE0-4748-8C1F-AE1799868F1A}"/>
              </a:ext>
            </a:extLst>
          </p:cNvPr>
          <p:cNvSpPr txBox="1"/>
          <p:nvPr/>
        </p:nvSpPr>
        <p:spPr>
          <a:xfrm>
            <a:off x="8210426" y="2262179"/>
            <a:ext cx="1416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Hidden Layer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3A562D-1A51-4C79-AE39-D9818D1B75E7}"/>
              </a:ext>
            </a:extLst>
          </p:cNvPr>
          <p:cNvSpPr txBox="1"/>
          <p:nvPr/>
        </p:nvSpPr>
        <p:spPr>
          <a:xfrm>
            <a:off x="9303171" y="5034031"/>
            <a:ext cx="185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 – hidden nodes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B19876C-9C70-45F2-A133-4FA8B58EE38C}"/>
              </a:ext>
            </a:extLst>
          </p:cNvPr>
          <p:cNvCxnSpPr>
            <a:cxnSpLocks/>
          </p:cNvCxnSpPr>
          <p:nvPr/>
        </p:nvCxnSpPr>
        <p:spPr>
          <a:xfrm flipH="1" flipV="1">
            <a:off x="9039060" y="4731489"/>
            <a:ext cx="1023828" cy="3059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7050544-ECDE-4F20-80DC-7B59EAC53430}"/>
              </a:ext>
            </a:extLst>
          </p:cNvPr>
          <p:cNvSpPr/>
          <p:nvPr/>
        </p:nvSpPr>
        <p:spPr>
          <a:xfrm>
            <a:off x="10428435" y="4024747"/>
            <a:ext cx="320360" cy="3580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D50802-4555-4F33-891A-9B9C55B471F7}"/>
              </a:ext>
            </a:extLst>
          </p:cNvPr>
          <p:cNvSpPr txBox="1"/>
          <p:nvPr/>
        </p:nvSpPr>
        <p:spPr>
          <a:xfrm>
            <a:off x="9883486" y="2992367"/>
            <a:ext cx="1410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 Layer</a:t>
            </a:r>
          </a:p>
          <a:p>
            <a:pPr algn="ctr"/>
            <a:r>
              <a:rPr lang="en-US" dirty="0"/>
              <a:t>(sigmoid)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4392907-BC70-4695-A095-A579822782DC}"/>
              </a:ext>
            </a:extLst>
          </p:cNvPr>
          <p:cNvSpPr txBox="1"/>
          <p:nvPr/>
        </p:nvSpPr>
        <p:spPr>
          <a:xfrm>
            <a:off x="3465877" y="5449206"/>
            <a:ext cx="2115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12 x 12 after pooling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188055-401E-4719-B8A7-C5727576B0C5}"/>
              </a:ext>
            </a:extLst>
          </p:cNvPr>
          <p:cNvCxnSpPr>
            <a:cxnSpLocks/>
            <a:stCxn id="32" idx="0"/>
          </p:cNvCxnSpPr>
          <p:nvPr/>
        </p:nvCxnSpPr>
        <p:spPr>
          <a:xfrm flipH="1" flipV="1">
            <a:off x="4111798" y="4210493"/>
            <a:ext cx="411901" cy="123871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D9A9CDA-65F6-4142-AA68-7482C8A995FB}"/>
              </a:ext>
            </a:extLst>
          </p:cNvPr>
          <p:cNvCxnSpPr>
            <a:cxnSpLocks/>
            <a:stCxn id="32" idx="0"/>
          </p:cNvCxnSpPr>
          <p:nvPr/>
        </p:nvCxnSpPr>
        <p:spPr>
          <a:xfrm flipH="1" flipV="1">
            <a:off x="4017666" y="4625584"/>
            <a:ext cx="506033" cy="8236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be 42">
            <a:extLst>
              <a:ext uri="{FF2B5EF4-FFF2-40B4-BE49-F238E27FC236}">
                <a16:creationId xmlns:a16="http://schemas.microsoft.com/office/drawing/2014/main" id="{4FE088BB-D9A7-429A-B5A9-54CA83C4E8D4}"/>
              </a:ext>
            </a:extLst>
          </p:cNvPr>
          <p:cNvSpPr/>
          <p:nvPr/>
        </p:nvSpPr>
        <p:spPr>
          <a:xfrm>
            <a:off x="5020971" y="3696089"/>
            <a:ext cx="762045" cy="85060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60E8B22-6C65-4257-8CED-C891E5E9700D}"/>
                  </a:ext>
                </a:extLst>
              </p:cNvPr>
              <p:cNvSpPr txBox="1"/>
              <p:nvPr/>
            </p:nvSpPr>
            <p:spPr>
              <a:xfrm>
                <a:off x="4762875" y="2252958"/>
                <a:ext cx="12782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Conv Layer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x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x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60E8B22-6C65-4257-8CED-C891E5E97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875" y="2252958"/>
                <a:ext cx="1278235" cy="646331"/>
              </a:xfrm>
              <a:prstGeom prst="rect">
                <a:avLst/>
              </a:prstGeom>
              <a:blipFill>
                <a:blip r:embed="rId6"/>
                <a:stretch>
                  <a:fillRect l="-952" t="-5660" r="-95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81FF044-D0C5-4303-BBA7-217A63D49DCE}"/>
                  </a:ext>
                </a:extLst>
              </p:cNvPr>
              <p:cNvSpPr txBox="1"/>
              <p:nvPr/>
            </p:nvSpPr>
            <p:spPr>
              <a:xfrm>
                <a:off x="5600875" y="5890701"/>
                <a:ext cx="1677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– num Filters</a:t>
                </a: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81FF044-D0C5-4303-BBA7-217A63D49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875" y="5890701"/>
                <a:ext cx="1677319" cy="369332"/>
              </a:xfrm>
              <a:prstGeom prst="rect">
                <a:avLst/>
              </a:prstGeom>
              <a:blipFill>
                <a:blip r:embed="rId7"/>
                <a:stretch>
                  <a:fillRect t="-8197" r="-254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5D5595F-8CB7-41C5-8BF7-ABC750FDF462}"/>
              </a:ext>
            </a:extLst>
          </p:cNvPr>
          <p:cNvCxnSpPr>
            <a:cxnSpLocks/>
            <a:stCxn id="45" idx="0"/>
            <a:endCxn id="43" idx="3"/>
          </p:cNvCxnSpPr>
          <p:nvPr/>
        </p:nvCxnSpPr>
        <p:spPr>
          <a:xfrm flipH="1" flipV="1">
            <a:off x="5306738" y="4546693"/>
            <a:ext cx="1132797" cy="134400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6FB9DAA-74A0-43E2-944D-90EE63A08C78}"/>
                  </a:ext>
                </a:extLst>
              </p:cNvPr>
              <p:cNvSpPr txBox="1"/>
              <p:nvPr/>
            </p:nvSpPr>
            <p:spPr>
              <a:xfrm>
                <a:off x="5949415" y="4834903"/>
                <a:ext cx="1021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– dim</a:t>
                </a: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6FB9DAA-74A0-43E2-944D-90EE63A08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415" y="4834903"/>
                <a:ext cx="1021433" cy="369332"/>
              </a:xfrm>
              <a:prstGeom prst="rect">
                <a:avLst/>
              </a:prstGeom>
              <a:blipFill>
                <a:blip r:embed="rId8"/>
                <a:stretch>
                  <a:fillRect t="-8197" r="-416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3F49975-69BC-439C-A6D2-5E4E5F6DE7BB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5874601" y="4102864"/>
            <a:ext cx="585531" cy="73203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AF5A126-3654-41EC-886D-DC26BC747FD2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5745168" y="4483092"/>
            <a:ext cx="714964" cy="35181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be 49">
            <a:extLst>
              <a:ext uri="{FF2B5EF4-FFF2-40B4-BE49-F238E27FC236}">
                <a16:creationId xmlns:a16="http://schemas.microsoft.com/office/drawing/2014/main" id="{620BF905-CBFA-40F9-80C7-B991BDE0C336}"/>
              </a:ext>
            </a:extLst>
          </p:cNvPr>
          <p:cNvSpPr/>
          <p:nvPr/>
        </p:nvSpPr>
        <p:spPr>
          <a:xfrm>
            <a:off x="6941857" y="3774980"/>
            <a:ext cx="762045" cy="85060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BDF1EAE-615B-4D17-9083-AFA92E9D0E65}"/>
                  </a:ext>
                </a:extLst>
              </p:cNvPr>
              <p:cNvSpPr txBox="1"/>
              <p:nvPr/>
            </p:nvSpPr>
            <p:spPr>
              <a:xfrm>
                <a:off x="6654427" y="2251202"/>
                <a:ext cx="13369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Max Pooling</a:t>
                </a:r>
              </a:p>
              <a:p>
                <a:pPr algn="ctr"/>
                <a:r>
                  <a:rPr lang="en-US" dirty="0"/>
                  <a:t>6 x 6 x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BDF1EAE-615B-4D17-9083-AFA92E9D0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427" y="2251202"/>
                <a:ext cx="1336904" cy="646331"/>
              </a:xfrm>
              <a:prstGeom prst="rect">
                <a:avLst/>
              </a:prstGeom>
              <a:blipFill>
                <a:blip r:embed="rId9"/>
                <a:stretch>
                  <a:fillRect l="-4110" t="-4717" r="-365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786FEF8E-09E5-4A47-A66D-3F6B5F6E985B}"/>
              </a:ext>
            </a:extLst>
          </p:cNvPr>
          <p:cNvSpPr txBox="1"/>
          <p:nvPr/>
        </p:nvSpPr>
        <p:spPr>
          <a:xfrm>
            <a:off x="7325143" y="5449206"/>
            <a:ext cx="188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 x 6 after pooling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16D5A19-A3A4-41FA-B429-C83A46B1B49E}"/>
              </a:ext>
            </a:extLst>
          </p:cNvPr>
          <p:cNvCxnSpPr>
            <a:cxnSpLocks/>
            <a:stCxn id="52" idx="0"/>
          </p:cNvCxnSpPr>
          <p:nvPr/>
        </p:nvCxnSpPr>
        <p:spPr>
          <a:xfrm flipH="1" flipV="1">
            <a:off x="7752721" y="4134386"/>
            <a:ext cx="513225" cy="13148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D112E73-1CBD-4802-BEA7-54E648FA5B94}"/>
              </a:ext>
            </a:extLst>
          </p:cNvPr>
          <p:cNvCxnSpPr>
            <a:cxnSpLocks/>
            <a:stCxn id="52" idx="0"/>
          </p:cNvCxnSpPr>
          <p:nvPr/>
        </p:nvCxnSpPr>
        <p:spPr>
          <a:xfrm flipH="1" flipV="1">
            <a:off x="7669505" y="4625584"/>
            <a:ext cx="596441" cy="8236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Left Brace 57">
            <a:extLst>
              <a:ext uri="{FF2B5EF4-FFF2-40B4-BE49-F238E27FC236}">
                <a16:creationId xmlns:a16="http://schemas.microsoft.com/office/drawing/2014/main" id="{A8C41D30-24EF-4BA7-AF0A-18E210BC65A2}"/>
              </a:ext>
            </a:extLst>
          </p:cNvPr>
          <p:cNvSpPr/>
          <p:nvPr/>
        </p:nvSpPr>
        <p:spPr>
          <a:xfrm rot="5400000">
            <a:off x="6185589" y="540296"/>
            <a:ext cx="318138" cy="3110666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1E1AEC9-9B5B-4125-8742-2421522F3233}"/>
              </a:ext>
            </a:extLst>
          </p:cNvPr>
          <p:cNvSpPr txBox="1"/>
          <p:nvPr/>
        </p:nvSpPr>
        <p:spPr>
          <a:xfrm>
            <a:off x="5134485" y="1470720"/>
            <a:ext cx="2399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nd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Conv Block Optional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D5E7E16-3E9A-4A88-BC2A-CB035AF95647}"/>
              </a:ext>
            </a:extLst>
          </p:cNvPr>
          <p:cNvCxnSpPr>
            <a:cxnSpLocks/>
            <a:stCxn id="9" idx="0"/>
            <a:endCxn id="20" idx="3"/>
          </p:cNvCxnSpPr>
          <p:nvPr/>
        </p:nvCxnSpPr>
        <p:spPr>
          <a:xfrm flipV="1">
            <a:off x="2430539" y="4629080"/>
            <a:ext cx="1121765" cy="126162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1C3ACBC-AF2D-43D3-9A85-7451305DA654}"/>
              </a:ext>
            </a:extLst>
          </p:cNvPr>
          <p:cNvCxnSpPr>
            <a:cxnSpLocks/>
            <a:stCxn id="45" idx="0"/>
            <a:endCxn id="50" idx="3"/>
          </p:cNvCxnSpPr>
          <p:nvPr/>
        </p:nvCxnSpPr>
        <p:spPr>
          <a:xfrm flipV="1">
            <a:off x="6439535" y="4625584"/>
            <a:ext cx="788089" cy="126511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106BB263-1EA2-4EDC-81A1-5A5129E5BDF3}"/>
              </a:ext>
            </a:extLst>
          </p:cNvPr>
          <p:cNvSpPr txBox="1"/>
          <p:nvPr/>
        </p:nvSpPr>
        <p:spPr>
          <a:xfrm rot="16200000">
            <a:off x="7823645" y="4021124"/>
            <a:ext cx="9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Dropout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9323DFD-E65D-403A-ACE3-677A2C0E6F13}"/>
              </a:ext>
            </a:extLst>
          </p:cNvPr>
          <p:cNvSpPr txBox="1"/>
          <p:nvPr/>
        </p:nvSpPr>
        <p:spPr>
          <a:xfrm>
            <a:off x="127590" y="6488668"/>
            <a:ext cx="4788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Batch norm &amp;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ReLU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 activation used in conv layers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B553C19F-7D5C-4CE9-B7BB-C0B24E8A99DD}"/>
                  </a:ext>
                </a:extLst>
              </p:cNvPr>
              <p:cNvSpPr/>
              <p:nvPr/>
            </p:nvSpPr>
            <p:spPr>
              <a:xfrm>
                <a:off x="9612532" y="133272"/>
                <a:ext cx="2399952" cy="1815882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600" b="1" i="1" dirty="0">
                    <a:latin typeface="Cambria Math" panose="02040503050406030204" pitchFamily="18" charset="0"/>
                  </a:rPr>
                  <a:t>Network Parameters: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dirty="0">
                    <a:latin typeface="Cambria Math" panose="02040503050406030204" pitchFamily="18" charset="0"/>
                  </a:rPr>
                  <a:t>Filter Size Layer 1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 Num Filters Layer 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Filter Size Layer 2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b="0" dirty="0"/>
                  <a:t> </a:t>
                </a:r>
                <a:r>
                  <a:rPr lang="en-US" sz="1600" dirty="0"/>
                  <a:t>–</a:t>
                </a:r>
                <a:r>
                  <a:rPr lang="en-US" sz="1600" b="0" dirty="0"/>
                  <a:t> Num Filters layer 2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6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Num Hidden Nodes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/>
                  <a:t>  – Use Dropout 0/1</a:t>
                </a:r>
              </a:p>
            </p:txBody>
          </p:sp>
        </mc:Choice>
        <mc:Fallback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B553C19F-7D5C-4CE9-B7BB-C0B24E8A99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532" y="133272"/>
                <a:ext cx="2399952" cy="1815882"/>
              </a:xfrm>
              <a:prstGeom prst="rect">
                <a:avLst/>
              </a:prstGeom>
              <a:blipFill>
                <a:blip r:embed="rId10"/>
                <a:stretch>
                  <a:fillRect l="-1263" t="-1000" b="-3000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Rectangle 97">
            <a:extLst>
              <a:ext uri="{FF2B5EF4-FFF2-40B4-BE49-F238E27FC236}">
                <a16:creationId xmlns:a16="http://schemas.microsoft.com/office/drawing/2014/main" id="{C12F6145-5DCE-44F0-A0F9-88F719DAF6E8}"/>
              </a:ext>
            </a:extLst>
          </p:cNvPr>
          <p:cNvSpPr/>
          <p:nvPr/>
        </p:nvSpPr>
        <p:spPr>
          <a:xfrm>
            <a:off x="9612532" y="5637970"/>
            <a:ext cx="2399952" cy="107721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/>
            <a:r>
              <a:rPr lang="en-US" sz="1600" b="1" i="1" dirty="0">
                <a:latin typeface="Cambria Math" panose="02040503050406030204" pitchFamily="18" charset="0"/>
              </a:rPr>
              <a:t>Other Parameters:</a:t>
            </a:r>
          </a:p>
          <a:p>
            <a:pPr/>
            <a:r>
              <a:rPr lang="en-US" sz="1600" dirty="0"/>
              <a:t>Loss Function Convergence</a:t>
            </a:r>
          </a:p>
          <a:p>
            <a:pPr/>
            <a:r>
              <a:rPr lang="en-US" sz="1600" dirty="0"/>
              <a:t>Data Processing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55D8D0B-82CC-47C0-9A9B-A875A18FF96A}"/>
              </a:ext>
            </a:extLst>
          </p:cNvPr>
          <p:cNvSpPr txBox="1"/>
          <p:nvPr/>
        </p:nvSpPr>
        <p:spPr>
          <a:xfrm>
            <a:off x="11005506" y="4576919"/>
            <a:ext cx="91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P(open)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705E0BF-50B8-4B94-9B52-A99A1797CD45}"/>
              </a:ext>
            </a:extLst>
          </p:cNvPr>
          <p:cNvCxnSpPr>
            <a:cxnSpLocks/>
          </p:cNvCxnSpPr>
          <p:nvPr/>
        </p:nvCxnSpPr>
        <p:spPr>
          <a:xfrm flipH="1" flipV="1">
            <a:off x="10812508" y="4382808"/>
            <a:ext cx="345365" cy="24277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16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2" grpId="0"/>
      <p:bldP spid="20" grpId="0" animBg="1"/>
      <p:bldP spid="22" grpId="0"/>
      <p:bldP spid="23" grpId="0" animBg="1"/>
      <p:bldP spid="24" grpId="0"/>
      <p:bldP spid="26" grpId="0"/>
      <p:bldP spid="30" grpId="0" animBg="1"/>
      <p:bldP spid="31" grpId="0"/>
      <p:bldP spid="32" grpId="0"/>
      <p:bldP spid="43" grpId="0" animBg="1"/>
      <p:bldP spid="44" grpId="0"/>
      <p:bldP spid="45" grpId="0"/>
      <p:bldP spid="47" grpId="0"/>
      <p:bldP spid="50" grpId="0" animBg="1"/>
      <p:bldP spid="51" grpId="0"/>
      <p:bldP spid="52" grpId="0"/>
      <p:bldP spid="58" grpId="0" animBg="1"/>
      <p:bldP spid="59" grpId="0"/>
      <p:bldP spid="92" grpId="0"/>
      <p:bldP spid="94" grpId="0"/>
      <p:bldP spid="95" grpId="0" animBg="1"/>
      <p:bldP spid="98" grpId="0" animBg="1"/>
      <p:bldP spid="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1E572-2024-451E-A750-3C62EF3A0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326" y="-215509"/>
            <a:ext cx="10515600" cy="1325563"/>
          </a:xfrm>
        </p:spPr>
        <p:txBody>
          <a:bodyPr/>
          <a:lstStyle/>
          <a:p>
            <a:r>
              <a:rPr lang="en-US" dirty="0"/>
              <a:t>What’s hard about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AE09F-B6A8-4F98-A642-71FE46669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9173" y="878595"/>
            <a:ext cx="5835502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i="1" dirty="0"/>
              <a:t>We can’t measure settings well…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1D27F24-7D1E-4F57-8328-3C6A3D39EBCD}"/>
                  </a:ext>
                </a:extLst>
              </p:cNvPr>
              <p:cNvSpPr/>
              <p:nvPr/>
            </p:nvSpPr>
            <p:spPr>
              <a:xfrm>
                <a:off x="849719" y="878595"/>
                <a:ext cx="4573772" cy="2800767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600" b="1" i="1" dirty="0">
                    <a:latin typeface="Cambria Math" panose="02040503050406030204" pitchFamily="18" charset="0"/>
                  </a:rPr>
                  <a:t>Too many parameter settings…</a:t>
                </a:r>
              </a:p>
              <a:p>
                <a:pPr/>
                <a:endParaRPr lang="en-US" sz="16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6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4-5 reasonable values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 Num Filters Layer 1   </a:t>
                </a:r>
                <a:r>
                  <a:rPr lang="en-US" sz="1600" dirty="0">
                    <a:sym typeface="Wingdings" panose="05000000000000000000" pitchFamily="2" charset="2"/>
                  </a:rPr>
                  <a:t> 10-20 settings</a:t>
                </a:r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4-5 reasonable values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b="0" dirty="0"/>
                  <a:t> </a:t>
                </a:r>
                <a:r>
                  <a:rPr lang="en-US" sz="1600" dirty="0"/>
                  <a:t>–</a:t>
                </a:r>
                <a:r>
                  <a:rPr lang="en-US" sz="1600" b="0" dirty="0"/>
                  <a:t> Num Filters layer 2    </a:t>
                </a:r>
                <a:r>
                  <a:rPr lang="en-US" sz="1600" b="0" dirty="0">
                    <a:sym typeface="Wingdings" panose="05000000000000000000" pitchFamily="2" charset="2"/>
                  </a:rPr>
                  <a:t> 10-20 settings</a:t>
                </a:r>
                <a:endParaRPr lang="en-US" sz="16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6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600" dirty="0">
                    <a:sym typeface="Wingdings" panose="05000000000000000000" pitchFamily="2" charset="2"/>
                  </a:rPr>
                  <a:t>10-20 settings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/>
                  <a:t>  – Use Dropout 0/1        </a:t>
                </a:r>
                <a:r>
                  <a:rPr lang="en-US" sz="1600" dirty="0">
                    <a:sym typeface="Wingdings" panose="05000000000000000000" pitchFamily="2" charset="2"/>
                  </a:rPr>
                  <a:t> 2 values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Loss Function                       2-4 values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Convergence                        ~5 settings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Data Processing                   5-10 to try…</a:t>
                </a:r>
                <a:endParaRPr lang="en-US" sz="16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1D27F24-7D1E-4F57-8328-3C6A3D39EB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19" y="878595"/>
                <a:ext cx="4573772" cy="2800767"/>
              </a:xfrm>
              <a:prstGeom prst="rect">
                <a:avLst/>
              </a:prstGeom>
              <a:blipFill>
                <a:blip r:embed="rId2"/>
                <a:stretch>
                  <a:fillRect l="-666" t="-870" b="-17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2AE3397-8BD6-4EED-9686-F2FD05A45BAD}"/>
              </a:ext>
            </a:extLst>
          </p:cNvPr>
          <p:cNvCxnSpPr>
            <a:cxnSpLocks/>
          </p:cNvCxnSpPr>
          <p:nvPr/>
        </p:nvCxnSpPr>
        <p:spPr>
          <a:xfrm flipH="1">
            <a:off x="2721935" y="3806456"/>
            <a:ext cx="489099" cy="11376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815576D-3CEF-4325-8618-CEBE2A8DD649}"/>
              </a:ext>
            </a:extLst>
          </p:cNvPr>
          <p:cNvSpPr txBox="1"/>
          <p:nvPr/>
        </p:nvSpPr>
        <p:spPr>
          <a:xfrm>
            <a:off x="676080" y="5167312"/>
            <a:ext cx="42830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Millions of possibilities</a:t>
            </a:r>
          </a:p>
          <a:p>
            <a:r>
              <a:rPr lang="en-US" dirty="0"/>
              <a:t>~5 seconds per…</a:t>
            </a:r>
          </a:p>
          <a:p>
            <a:r>
              <a:rPr lang="en-US" dirty="0"/>
              <a:t>Over 100 </a:t>
            </a:r>
            <a:r>
              <a:rPr lang="en-US" b="1" i="1" dirty="0"/>
              <a:t>days</a:t>
            </a:r>
            <a:r>
              <a:rPr lang="en-US" dirty="0"/>
              <a:t> to try them all</a:t>
            </a:r>
          </a:p>
          <a:p>
            <a:r>
              <a:rPr lang="en-US" dirty="0"/>
              <a:t>And this is an easy problem</a:t>
            </a:r>
          </a:p>
          <a:p>
            <a:r>
              <a:rPr lang="en-US" dirty="0"/>
              <a:t>And we greatly constrained  neural network</a:t>
            </a: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8364D86-09CD-44FA-B7FF-985CBF17F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953" y="2867883"/>
            <a:ext cx="2194560" cy="1645920"/>
          </a:xfrm>
          <a:prstGeom prst="rect">
            <a:avLst/>
          </a:prstGeom>
        </p:spPr>
      </p:pic>
      <p:pic>
        <p:nvPicPr>
          <p:cNvPr id="13" name="Picture 1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31E1A9F-2777-464C-9A5C-DF006CEC9D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998" y="4513803"/>
            <a:ext cx="2194560" cy="1645920"/>
          </a:xfrm>
          <a:prstGeom prst="rect">
            <a:avLst/>
          </a:prstGeom>
        </p:spPr>
      </p:pic>
      <p:pic>
        <p:nvPicPr>
          <p:cNvPr id="14" name="Picture 1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DF0DCC99-CC82-442E-9B73-0B0A9DF898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603" y="2867883"/>
            <a:ext cx="2194560" cy="1645920"/>
          </a:xfrm>
          <a:prstGeom prst="rect">
            <a:avLst/>
          </a:prstGeom>
        </p:spPr>
      </p:pic>
      <p:pic>
        <p:nvPicPr>
          <p:cNvPr id="15" name="Picture 1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09A9AD0-11C7-4DEB-91DE-C7EADA6517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3" y="4530496"/>
            <a:ext cx="2194560" cy="16459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7389FF2-B2B0-4518-85FA-2864287F2565}"/>
              </a:ext>
            </a:extLst>
          </p:cNvPr>
          <p:cNvSpPr txBox="1"/>
          <p:nvPr/>
        </p:nvSpPr>
        <p:spPr>
          <a:xfrm>
            <a:off x="5950688" y="2204158"/>
            <a:ext cx="4933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Variance because of initialization -&gt; 10% of loss</a:t>
            </a:r>
          </a:p>
          <a:p>
            <a:r>
              <a:rPr lang="en-US" dirty="0"/>
              <a:t>   - 5 repetitions per setting improves by factor of 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B0DA82-82D9-4E45-91C6-7DF0323002DE}"/>
              </a:ext>
            </a:extLst>
          </p:cNvPr>
          <p:cNvSpPr/>
          <p:nvPr/>
        </p:nvSpPr>
        <p:spPr>
          <a:xfrm>
            <a:off x="5950688" y="13228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Generalization bounds: </a:t>
            </a:r>
            <a:r>
              <a:rPr lang="en-US" dirty="0" err="1"/>
              <a:t>stdev</a:t>
            </a:r>
            <a:r>
              <a:rPr lang="en-US" dirty="0"/>
              <a:t> on accuracy ~1%</a:t>
            </a:r>
          </a:p>
          <a:p>
            <a:r>
              <a:rPr lang="en-US" dirty="0"/>
              <a:t>   - 5-fold cross validation improves to ~.5%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7B19D2-4A16-43F2-8608-AE38B23A2A59}"/>
              </a:ext>
            </a:extLst>
          </p:cNvPr>
          <p:cNvSpPr/>
          <p:nvPr/>
        </p:nvSpPr>
        <p:spPr>
          <a:xfrm>
            <a:off x="5869173" y="6193109"/>
            <a:ext cx="5117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parameter eval </a:t>
            </a:r>
            <a:r>
              <a:rPr lang="en-US" dirty="0">
                <a:sym typeface="Wingdings" panose="05000000000000000000" pitchFamily="2" charset="2"/>
              </a:rPr>
              <a:t> 25 train/test runs  </a:t>
            </a:r>
            <a:r>
              <a:rPr lang="en-US" dirty="0"/>
              <a:t>~2 minutes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D1B03CF-9238-45E3-8D06-8A3B57C308C8}"/>
              </a:ext>
            </a:extLst>
          </p:cNvPr>
          <p:cNvCxnSpPr>
            <a:stCxn id="21" idx="1"/>
          </p:cNvCxnSpPr>
          <p:nvPr/>
        </p:nvCxnSpPr>
        <p:spPr>
          <a:xfrm flipH="1" flipV="1">
            <a:off x="2349795" y="5599837"/>
            <a:ext cx="3519378" cy="77793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96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ABB78-9991-4460-9D44-F7A4E7932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parameter searches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583EF-2D51-451B-A100-54A8F3D41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366" y="1325462"/>
            <a:ext cx="5181600" cy="31458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Grid</a:t>
            </a:r>
          </a:p>
          <a:p>
            <a:r>
              <a:rPr lang="en-US" sz="2200" dirty="0"/>
              <a:t>Cross product of parameter settings</a:t>
            </a:r>
          </a:p>
          <a:p>
            <a:r>
              <a:rPr lang="en-US" sz="2200" dirty="0"/>
              <a:t>Systematic exploration</a:t>
            </a:r>
          </a:p>
          <a:p>
            <a:pPr lvl="1"/>
            <a:r>
              <a:rPr lang="en-US" sz="1800" dirty="0"/>
              <a:t>viable ranges, sensitivity</a:t>
            </a:r>
          </a:p>
          <a:p>
            <a:r>
              <a:rPr lang="en-US" sz="2200" dirty="0"/>
              <a:t>Slow (or impossible) to be exhaustive</a:t>
            </a:r>
          </a:p>
          <a:p>
            <a:r>
              <a:rPr lang="en-US" sz="2200" dirty="0"/>
              <a:t>Useful for getting bearings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322E09-5C51-453E-B6C1-03F066C15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25462"/>
            <a:ext cx="5181600" cy="3229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Directed</a:t>
            </a:r>
          </a:p>
          <a:p>
            <a:r>
              <a:rPr lang="en-US" sz="2000" dirty="0"/>
              <a:t>Use human intuition to zero in on meaningful parameters</a:t>
            </a:r>
          </a:p>
          <a:p>
            <a:pPr lvl="1"/>
            <a:r>
              <a:rPr lang="en-US" sz="1600" dirty="0"/>
              <a:t>Interpret the output of each run</a:t>
            </a:r>
          </a:p>
          <a:p>
            <a:pPr lvl="1"/>
            <a:r>
              <a:rPr lang="en-US" sz="1600" dirty="0"/>
              <a:t>Chang parameters to balance overfitting vs underfitting</a:t>
            </a:r>
          </a:p>
          <a:p>
            <a:r>
              <a:rPr lang="en-US" sz="2000" dirty="0"/>
              <a:t>Use more human time vs </a:t>
            </a:r>
            <a:r>
              <a:rPr lang="en-US" sz="2000" dirty="0" err="1"/>
              <a:t>cpu</a:t>
            </a:r>
            <a:r>
              <a:rPr lang="en-US" sz="2000" dirty="0"/>
              <a:t> time, but if you know what you’re doing get further faster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03068811-6441-471F-AA22-CB0834336BB4}"/>
              </a:ext>
            </a:extLst>
          </p:cNvPr>
          <p:cNvSpPr txBox="1">
            <a:spLocks/>
          </p:cNvSpPr>
          <p:nvPr/>
        </p:nvSpPr>
        <p:spPr>
          <a:xfrm>
            <a:off x="370366" y="4607690"/>
            <a:ext cx="5181600" cy="1885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Random Search</a:t>
            </a:r>
          </a:p>
          <a:p>
            <a:r>
              <a:rPr lang="en-US" sz="1800" dirty="0"/>
              <a:t>Randomly change a few parameters</a:t>
            </a:r>
          </a:p>
          <a:p>
            <a:r>
              <a:rPr lang="en-US" sz="1800" dirty="0"/>
              <a:t>Update if ‘better’</a:t>
            </a:r>
          </a:p>
          <a:p>
            <a:r>
              <a:rPr lang="en-US" sz="1800" dirty="0"/>
              <a:t>Run it for…a long time…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C4AD84F-1686-44CF-AC75-32838D90C156}"/>
              </a:ext>
            </a:extLst>
          </p:cNvPr>
          <p:cNvSpPr txBox="1">
            <a:spLocks/>
          </p:cNvSpPr>
          <p:nvPr/>
        </p:nvSpPr>
        <p:spPr>
          <a:xfrm>
            <a:off x="6095999" y="4607690"/>
            <a:ext cx="5854995" cy="1967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AI Directed</a:t>
            </a:r>
          </a:p>
          <a:p>
            <a:r>
              <a:rPr lang="en-US" sz="1800" dirty="0"/>
              <a:t>Learn how to interpret results and adapt</a:t>
            </a:r>
          </a:p>
          <a:p>
            <a:r>
              <a:rPr lang="en-US" sz="1800" dirty="0"/>
              <a:t>Seems like it could work</a:t>
            </a:r>
          </a:p>
          <a:p>
            <a:r>
              <a:rPr lang="en-US" sz="1800" dirty="0"/>
              <a:t>Hasn’t taken over the world yet…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0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FA9A-388A-4891-AD2F-F80306091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329" y="-168937"/>
            <a:ext cx="10515600" cy="1102168"/>
          </a:xfrm>
        </p:spPr>
        <p:txBody>
          <a:bodyPr/>
          <a:lstStyle/>
          <a:p>
            <a:r>
              <a:rPr lang="en-US" dirty="0"/>
              <a:t>Example of a Grid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4D7C795-A079-49AC-AC0D-C837C5F31E1E}"/>
                  </a:ext>
                </a:extLst>
              </p:cNvPr>
              <p:cNvSpPr/>
              <p:nvPr/>
            </p:nvSpPr>
            <p:spPr>
              <a:xfrm>
                <a:off x="838202" y="1290162"/>
                <a:ext cx="4573772" cy="2554545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600" b="1" i="1" dirty="0">
                    <a:latin typeface="Cambria Math" panose="02040503050406030204" pitchFamily="18" charset="0"/>
                  </a:rPr>
                  <a:t>Grid Search Parameters: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6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{3,5,7,9,11}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 Num Filters Layer 1   </a:t>
                </a:r>
                <a:r>
                  <a:rPr lang="en-US" sz="1600" dirty="0">
                    <a:sym typeface="Wingdings" panose="05000000000000000000" pitchFamily="2" charset="2"/>
                  </a:rPr>
                  <a:t> {5,10,15,20,25,30,35}</a:t>
                </a:r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b="0" dirty="0"/>
                  <a:t> </a:t>
                </a:r>
                <a:r>
                  <a:rPr lang="en-US" sz="1600" dirty="0"/>
                  <a:t>–</a:t>
                </a:r>
                <a:r>
                  <a:rPr lang="en-US" sz="1600" b="0" dirty="0"/>
                  <a:t> Num Filters layer 2    </a:t>
                </a:r>
                <a:r>
                  <a:rPr lang="en-US" sz="1600" b="0" dirty="0">
                    <a:sym typeface="Wingdings" panose="05000000000000000000" pitchFamily="2" charset="2"/>
                  </a:rPr>
                  <a:t>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6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6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600" dirty="0">
                    <a:sym typeface="Wingdings" panose="05000000000000000000" pitchFamily="2" charset="2"/>
                  </a:rPr>
                  <a:t>{5,10,15,20,25,30,35}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/>
                  <a:t>  – Use Dropout 0/1        </a:t>
                </a:r>
                <a:r>
                  <a:rPr lang="en-US" sz="1600" dirty="0">
                    <a:sym typeface="Wingdings" panose="05000000000000000000" pitchFamily="2" charset="2"/>
                  </a:rPr>
                  <a:t> TRUE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Convergence                        Patience(5) min(50)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Data Processing                   None</a:t>
                </a:r>
                <a:endParaRPr lang="en-US" sz="16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4D7C795-A079-49AC-AC0D-C837C5F31E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2" y="1290162"/>
                <a:ext cx="4573772" cy="2554545"/>
              </a:xfrm>
              <a:prstGeom prst="rect">
                <a:avLst/>
              </a:prstGeom>
              <a:blipFill>
                <a:blip r:embed="rId2"/>
                <a:stretch>
                  <a:fillRect l="-665" t="-713" b="-1900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A8C91A3-BFBD-42A6-A3E8-E865F9D47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042497"/>
              </p:ext>
            </p:extLst>
          </p:nvPr>
        </p:nvGraphicFramePr>
        <p:xfrm>
          <a:off x="8084287" y="1817592"/>
          <a:ext cx="1892595" cy="43513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37955">
                  <a:extLst>
                    <a:ext uri="{9D8B030D-6E8A-4147-A177-3AD203B41FA5}">
                      <a16:colId xmlns:a16="http://schemas.microsoft.com/office/drawing/2014/main" val="2789618529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2125374828"/>
                    </a:ext>
                  </a:extLst>
                </a:gridCol>
                <a:gridCol w="680482">
                  <a:extLst>
                    <a:ext uri="{9D8B030D-6E8A-4147-A177-3AD203B41FA5}">
                      <a16:colId xmlns:a16="http://schemas.microsoft.com/office/drawing/2014/main" val="1051524720"/>
                    </a:ext>
                  </a:extLst>
                </a:gridCol>
              </a:tblGrid>
              <a:tr h="417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N1 </a:t>
                      </a:r>
                    </a:p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(</a:t>
                      </a:r>
                      <a:r>
                        <a:rPr lang="en-US" sz="900" u="none" strike="noStrike" dirty="0" err="1">
                          <a:effectLst/>
                        </a:rPr>
                        <a:t>filterSize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F1 </a:t>
                      </a:r>
                    </a:p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(Filters)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H </a:t>
                      </a:r>
                    </a:p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(Nodes)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07166926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288857848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3137863269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931054965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3814243252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773877228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718921190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2898479900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935057176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122033763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1110615960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3128244777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4229400591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2665959258"/>
                  </a:ext>
                </a:extLst>
              </a:tr>
              <a:tr h="280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62" marR="7762" marT="7762" marB="0" anchor="ctr"/>
                </a:tc>
                <a:extLst>
                  <a:ext uri="{0D108BD9-81ED-4DB2-BD59-A6C34878D82A}">
                    <a16:rowId xmlns:a16="http://schemas.microsoft.com/office/drawing/2014/main" val="24070667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42E22FA5-75F8-45FF-A81A-28FEA4C83638}"/>
              </a:ext>
            </a:extLst>
          </p:cNvPr>
          <p:cNvSpPr/>
          <p:nvPr/>
        </p:nvSpPr>
        <p:spPr>
          <a:xfrm>
            <a:off x="7312733" y="1130009"/>
            <a:ext cx="3613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14 settings within 95% confidence bound of best setting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7F8A88A-1BD4-487E-8EEF-F5F962986D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784293"/>
              </p:ext>
            </p:extLst>
          </p:nvPr>
        </p:nvGraphicFramePr>
        <p:xfrm>
          <a:off x="839974" y="399326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D1A78D0-AF33-4D93-8BD6-FC85CB9CE235}"/>
              </a:ext>
            </a:extLst>
          </p:cNvPr>
          <p:cNvSpPr/>
          <p:nvPr/>
        </p:nvSpPr>
        <p:spPr>
          <a:xfrm>
            <a:off x="1328571" y="945343"/>
            <a:ext cx="3613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245 settings, 25 runs each, 3.3 hours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5A03B2D-4D3B-4ED4-88C8-215E949D3214}"/>
              </a:ext>
            </a:extLst>
          </p:cNvPr>
          <p:cNvCxnSpPr>
            <a:cxnSpLocks/>
          </p:cNvCxnSpPr>
          <p:nvPr/>
        </p:nvCxnSpPr>
        <p:spPr>
          <a:xfrm flipH="1" flipV="1">
            <a:off x="6847368" y="2604978"/>
            <a:ext cx="1102238" cy="5407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FBAFD51-5041-4F32-B189-102217A41B56}"/>
                  </a:ext>
                </a:extLst>
              </p:cNvPr>
              <p:cNvSpPr txBox="1"/>
              <p:nvPr/>
            </p:nvSpPr>
            <p:spPr>
              <a:xfrm>
                <a:off x="5808921" y="2198102"/>
                <a:ext cx="1702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Eliminate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= 3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FBAFD51-5041-4F32-B189-102217A41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21" y="2198102"/>
                <a:ext cx="1702389" cy="369332"/>
              </a:xfrm>
              <a:prstGeom prst="rect">
                <a:avLst/>
              </a:prstGeom>
              <a:blipFill>
                <a:blip r:embed="rId4"/>
                <a:stretch>
                  <a:fillRect l="-3226" t="-10000" r="-215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BAFA09-872F-48C6-8486-F92BF2249CDF}"/>
                  </a:ext>
                </a:extLst>
              </p:cNvPr>
              <p:cNvSpPr txBox="1"/>
              <p:nvPr/>
            </p:nvSpPr>
            <p:spPr>
              <a:xfrm>
                <a:off x="5808920" y="5727991"/>
                <a:ext cx="17860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Eliminate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&lt; 20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BAFA09-872F-48C6-8486-F92BF2249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20" y="5727991"/>
                <a:ext cx="1786066" cy="369332"/>
              </a:xfrm>
              <a:prstGeom prst="rect">
                <a:avLst/>
              </a:prstGeom>
              <a:blipFill>
                <a:blip r:embed="rId5"/>
                <a:stretch>
                  <a:fillRect l="-3072" t="-10000" r="-170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180559C-1664-4B51-8168-530B8E30D260}"/>
              </a:ext>
            </a:extLst>
          </p:cNvPr>
          <p:cNvCxnSpPr>
            <a:cxnSpLocks/>
            <a:endCxn id="16" idx="3"/>
          </p:cNvCxnSpPr>
          <p:nvPr/>
        </p:nvCxnSpPr>
        <p:spPr>
          <a:xfrm flipH="1">
            <a:off x="7594986" y="4936897"/>
            <a:ext cx="1230043" cy="9757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D99A093-192F-4EA0-8F4E-64C47BF3D9F4}"/>
                  </a:ext>
                </a:extLst>
              </p:cNvPr>
              <p:cNvSpPr txBox="1"/>
              <p:nvPr/>
            </p:nvSpPr>
            <p:spPr>
              <a:xfrm>
                <a:off x="10343704" y="2776405"/>
                <a:ext cx="1786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Behavior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D99A093-192F-4EA0-8F4E-64C47BF3D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3704" y="2776405"/>
                <a:ext cx="1786066" cy="369332"/>
              </a:xfrm>
              <a:prstGeom prst="rect">
                <a:avLst/>
              </a:prstGeom>
              <a:blipFill>
                <a:blip r:embed="rId6"/>
                <a:stretch>
                  <a:fillRect l="-307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77DA8F-1E08-4018-A1D8-7454CBAA3906}"/>
              </a:ext>
            </a:extLst>
          </p:cNvPr>
          <p:cNvCxnSpPr>
            <a:cxnSpLocks/>
          </p:cNvCxnSpPr>
          <p:nvPr/>
        </p:nvCxnSpPr>
        <p:spPr>
          <a:xfrm flipH="1">
            <a:off x="10111563" y="3147237"/>
            <a:ext cx="1073889" cy="6974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75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1" grpId="0">
        <p:bldAsOne/>
      </p:bldGraphic>
      <p:bldP spid="15" grpId="0"/>
      <p:bldP spid="16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1E58-99F9-4E3A-B482-F4A7FE36F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63" y="168542"/>
            <a:ext cx="10515600" cy="814480"/>
          </a:xfrm>
        </p:spPr>
        <p:txBody>
          <a:bodyPr/>
          <a:lstStyle/>
          <a:p>
            <a:r>
              <a:rPr lang="en-US" dirty="0"/>
              <a:t>Explore some Parameter Sweeps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B39A820-B412-4537-BDC7-2214B46E7D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052600"/>
              </p:ext>
            </p:extLst>
          </p:nvPr>
        </p:nvGraphicFramePr>
        <p:xfrm>
          <a:off x="733645" y="1850068"/>
          <a:ext cx="4713989" cy="360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D9E562-E394-4242-A09B-AADEC7D9E4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076627"/>
              </p:ext>
            </p:extLst>
          </p:nvPr>
        </p:nvGraphicFramePr>
        <p:xfrm>
          <a:off x="6744368" y="1850068"/>
          <a:ext cx="4403318" cy="360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92892B38-9BF6-4063-B627-B86E8AC0B595}"/>
              </a:ext>
            </a:extLst>
          </p:cNvPr>
          <p:cNvSpPr/>
          <p:nvPr/>
        </p:nvSpPr>
        <p:spPr>
          <a:xfrm>
            <a:off x="8612372" y="2434859"/>
            <a:ext cx="1679944" cy="104199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C43800C-A437-41D4-97BC-D1AF3A02DBAE}"/>
              </a:ext>
            </a:extLst>
          </p:cNvPr>
          <p:cNvCxnSpPr>
            <a:cxnSpLocks/>
          </p:cNvCxnSpPr>
          <p:nvPr/>
        </p:nvCxnSpPr>
        <p:spPr>
          <a:xfrm flipV="1">
            <a:off x="9441712" y="1567813"/>
            <a:ext cx="680483" cy="867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B61EE2-01D8-4B98-8A93-10A73B11D25E}"/>
              </a:ext>
            </a:extLst>
          </p:cNvPr>
          <p:cNvSpPr txBox="1"/>
          <p:nvPr/>
        </p:nvSpPr>
        <p:spPr>
          <a:xfrm>
            <a:off x="8449247" y="350264"/>
            <a:ext cx="3748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Focus here and do more exploration: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More restarts to help 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Further explore parameter ranges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Introduce new parameters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CA3EDBD-63D9-41A5-80FC-F7A181CD6DB7}"/>
                  </a:ext>
                </a:extLst>
              </p:cNvPr>
              <p:cNvSpPr/>
              <p:nvPr/>
            </p:nvSpPr>
            <p:spPr>
              <a:xfrm>
                <a:off x="10627559" y="3118150"/>
                <a:ext cx="36946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CA3EDBD-63D9-41A5-80FC-F7A181CD6D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7559" y="3118150"/>
                <a:ext cx="369460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73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10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488C-1B32-47BC-824A-E3016FA4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577"/>
            <a:ext cx="10515600" cy="846987"/>
          </a:xfrm>
        </p:spPr>
        <p:txBody>
          <a:bodyPr/>
          <a:lstStyle/>
          <a:p>
            <a:r>
              <a:rPr lang="en-US" dirty="0"/>
              <a:t>Grid Search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CDECD-DC94-46D2-B639-8C11DBEF7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8539" y="1173205"/>
            <a:ext cx="6220047" cy="429193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000" b="1" dirty="0"/>
              <a:t>Grid Search Process</a:t>
            </a:r>
          </a:p>
          <a:p>
            <a:endParaRPr lang="en-US" sz="2300" dirty="0"/>
          </a:p>
          <a:p>
            <a:r>
              <a:rPr lang="en-US" sz="2300" dirty="0"/>
              <a:t>Pick as many important parameters as possible</a:t>
            </a:r>
          </a:p>
          <a:p>
            <a:r>
              <a:rPr lang="en-US" sz="2300" dirty="0"/>
              <a:t>Pick viable values of the parameters</a:t>
            </a:r>
          </a:p>
          <a:p>
            <a:r>
              <a:rPr lang="en-US" sz="2300" dirty="0"/>
              <a:t>Evaluate each combination</a:t>
            </a:r>
          </a:p>
          <a:p>
            <a:r>
              <a:rPr lang="en-US" sz="2400" dirty="0"/>
              <a:t>Look parameters behavior as you sweep ranges</a:t>
            </a:r>
          </a:p>
          <a:p>
            <a:r>
              <a:rPr lang="en-US" sz="2300" dirty="0"/>
              <a:t>Get a sense of parameters:</a:t>
            </a:r>
          </a:p>
          <a:p>
            <a:pPr lvl="1"/>
            <a:r>
              <a:rPr lang="en-US" sz="2100" dirty="0"/>
              <a:t>Importance</a:t>
            </a:r>
          </a:p>
          <a:p>
            <a:pPr lvl="1"/>
            <a:r>
              <a:rPr lang="en-US" sz="2100" dirty="0"/>
              <a:t>Viable Ranges</a:t>
            </a:r>
          </a:p>
          <a:p>
            <a:pPr lvl="1"/>
            <a:r>
              <a:rPr lang="en-US" sz="2100" dirty="0"/>
              <a:t>Interactions</a:t>
            </a:r>
          </a:p>
          <a:p>
            <a:r>
              <a:rPr lang="en-US" sz="2100" dirty="0"/>
              <a:t>Refine &amp; repeat</a:t>
            </a:r>
            <a:endParaRPr lang="en-US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580DD-35AA-463D-A44C-9720F8C2E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478" y="3969567"/>
            <a:ext cx="4673008" cy="1495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/>
              <a:t>SLOW – Adding 2</a:t>
            </a:r>
            <a:r>
              <a:rPr lang="en-US" sz="2200" baseline="30000" dirty="0"/>
              <a:t>nd</a:t>
            </a:r>
            <a:r>
              <a:rPr lang="en-US" sz="2200" dirty="0"/>
              <a:t> conv layer:</a:t>
            </a:r>
          </a:p>
          <a:p>
            <a:r>
              <a:rPr lang="en-US" sz="2200" dirty="0"/>
              <a:t>12k more parameter settings</a:t>
            </a:r>
          </a:p>
          <a:p>
            <a:r>
              <a:rPr lang="en-US" sz="2200" dirty="0"/>
              <a:t>6.7 days minimum (plus each run slower)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F390618-B564-4E41-A027-6609FB7B601B}"/>
                  </a:ext>
                </a:extLst>
              </p:cNvPr>
              <p:cNvSpPr/>
              <p:nvPr/>
            </p:nvSpPr>
            <p:spPr>
              <a:xfrm>
                <a:off x="678714" y="1173204"/>
                <a:ext cx="4573772" cy="2554545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600" b="1" i="1" dirty="0">
                    <a:latin typeface="Cambria Math" panose="02040503050406030204" pitchFamily="18" charset="0"/>
                  </a:rPr>
                  <a:t>Refined Parameter Ranges: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dirty="0">
                    <a:latin typeface="Cambria Math" panose="02040503050406030204" pitchFamily="18" charset="0"/>
                  </a:rPr>
                  <a:t>Filter Size Layer 1   </a:t>
                </a:r>
                <a:r>
                  <a:rPr lang="en-US" sz="16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{</a:t>
                </a:r>
                <a:r>
                  <a:rPr lang="en-US" sz="1600" strike="sngStrike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3</a:t>
                </a:r>
                <a:r>
                  <a:rPr lang="en-US" sz="16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,</a:t>
                </a:r>
                <a:r>
                  <a:rPr lang="en-US" sz="1600" strike="sngStrike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5</a:t>
                </a:r>
                <a:r>
                  <a:rPr lang="en-US" sz="16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,7,9,</a:t>
                </a:r>
                <a:r>
                  <a:rPr lang="en-US" sz="1600" strike="sngStrike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11</a:t>
                </a:r>
                <a:r>
                  <a:rPr lang="en-US" sz="16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}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– Num Filters Layer 1   </a:t>
                </a:r>
                <a:r>
                  <a:rPr lang="en-US" sz="1600" dirty="0">
                    <a:sym typeface="Wingdings" panose="05000000000000000000" pitchFamily="2" charset="2"/>
                  </a:rPr>
                  <a:t> {</a:t>
                </a:r>
                <a:r>
                  <a:rPr lang="en-US" sz="1600" strike="sngStrike" dirty="0">
                    <a:sym typeface="Wingdings" panose="05000000000000000000" pitchFamily="2" charset="2"/>
                  </a:rPr>
                  <a:t>5</a:t>
                </a:r>
                <a:r>
                  <a:rPr lang="en-US" sz="1600" dirty="0">
                    <a:sym typeface="Wingdings" panose="05000000000000000000" pitchFamily="2" charset="2"/>
                  </a:rPr>
                  <a:t>,</a:t>
                </a:r>
                <a:r>
                  <a:rPr lang="en-US" sz="1600" strike="sngStrike" dirty="0">
                    <a:sym typeface="Wingdings" panose="05000000000000000000" pitchFamily="2" charset="2"/>
                  </a:rPr>
                  <a:t>10</a:t>
                </a:r>
                <a:r>
                  <a:rPr lang="en-US" sz="1600" dirty="0">
                    <a:sym typeface="Wingdings" panose="05000000000000000000" pitchFamily="2" charset="2"/>
                  </a:rPr>
                  <a:t>,</a:t>
                </a:r>
                <a:r>
                  <a:rPr lang="en-US" sz="1600" strike="sngStrike" dirty="0">
                    <a:sym typeface="Wingdings" panose="05000000000000000000" pitchFamily="2" charset="2"/>
                  </a:rPr>
                  <a:t>15</a:t>
                </a:r>
                <a:r>
                  <a:rPr lang="en-US" sz="1600" dirty="0">
                    <a:sym typeface="Wingdings" panose="05000000000000000000" pitchFamily="2" charset="2"/>
                  </a:rPr>
                  <a:t>,20,25,30,35}</a:t>
                </a:r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–</a:t>
                </a:r>
                <a:r>
                  <a:rPr lang="en-US" sz="16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Filter Size Layer 2  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NONE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b="0" dirty="0"/>
                  <a:t> </a:t>
                </a:r>
                <a:r>
                  <a:rPr lang="en-US" sz="1600" dirty="0"/>
                  <a:t>–</a:t>
                </a:r>
                <a:r>
                  <a:rPr lang="en-US" sz="1600" b="0" dirty="0"/>
                  <a:t> Num Filters layer 2    </a:t>
                </a:r>
                <a:r>
                  <a:rPr lang="en-US" sz="1600" b="0" dirty="0">
                    <a:sym typeface="Wingdings" panose="05000000000000000000" pitchFamily="2" charset="2"/>
                  </a:rPr>
                  <a:t>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NONE</a:t>
                </a:r>
                <a:endParaRPr lang="en-US" sz="1600" b="0" dirty="0"/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600" b="0" i="1" dirty="0">
                    <a:latin typeface="Cambria Math" panose="02040503050406030204" pitchFamily="18" charset="0"/>
                  </a:rPr>
                  <a:t>  – </a:t>
                </a:r>
                <a:r>
                  <a:rPr lang="en-US" sz="1600" b="0" dirty="0">
                    <a:latin typeface="Cambria Math" panose="02040503050406030204" pitchFamily="18" charset="0"/>
                  </a:rPr>
                  <a:t>Num Hidden Nodes </a:t>
                </a:r>
                <a:r>
                  <a:rPr lang="en-US" sz="1600" b="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1600" dirty="0">
                    <a:sym typeface="Wingdings" panose="05000000000000000000" pitchFamily="2" charset="2"/>
                  </a:rPr>
                  <a:t>{</a:t>
                </a:r>
                <a:r>
                  <a:rPr lang="en-US" sz="1600" strike="sngStrike" dirty="0">
                    <a:sym typeface="Wingdings" panose="05000000000000000000" pitchFamily="2" charset="2"/>
                  </a:rPr>
                  <a:t>5</a:t>
                </a:r>
                <a:r>
                  <a:rPr lang="en-US" sz="1600" dirty="0">
                    <a:sym typeface="Wingdings" panose="05000000000000000000" pitchFamily="2" charset="2"/>
                  </a:rPr>
                  <a:t>,</a:t>
                </a:r>
                <a:r>
                  <a:rPr lang="en-US" sz="1600" strike="sngStrike" dirty="0">
                    <a:sym typeface="Wingdings" panose="05000000000000000000" pitchFamily="2" charset="2"/>
                  </a:rPr>
                  <a:t>10</a:t>
                </a:r>
                <a:r>
                  <a:rPr lang="en-US" sz="1600" dirty="0">
                    <a:sym typeface="Wingdings" panose="05000000000000000000" pitchFamily="2" charset="2"/>
                  </a:rPr>
                  <a:t>,15,20,25,30,35}</a:t>
                </a:r>
                <a:endParaRPr lang="en-US" sz="16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/>
                  <a:t>  – Use Dropout 0/1        </a:t>
                </a:r>
                <a:r>
                  <a:rPr lang="en-US" sz="1600" dirty="0">
                    <a:sym typeface="Wingdings" panose="05000000000000000000" pitchFamily="2" charset="2"/>
                  </a:rPr>
                  <a:t> TRUE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Loss Function                       BCE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Convergence                        Patience(5) min(50)</a:t>
                </a:r>
              </a:p>
              <a:p>
                <a:pPr/>
                <a:r>
                  <a:rPr lang="en-US" sz="1600" dirty="0">
                    <a:sym typeface="Wingdings" panose="05000000000000000000" pitchFamily="2" charset="2"/>
                  </a:rPr>
                  <a:t>Data Processing                   None</a:t>
                </a:r>
                <a:endParaRPr lang="en-US" sz="16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F390618-B564-4E41-A027-6609FB7B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14" y="1173204"/>
                <a:ext cx="4573772" cy="2554545"/>
              </a:xfrm>
              <a:prstGeom prst="rect">
                <a:avLst/>
              </a:prstGeom>
              <a:blipFill>
                <a:blip r:embed="rId2"/>
                <a:stretch>
                  <a:fillRect l="-531" t="-711" b="-1659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933AFC00-55FD-4ABB-AD93-A2D92F740D6A}"/>
              </a:ext>
            </a:extLst>
          </p:cNvPr>
          <p:cNvSpPr/>
          <p:nvPr/>
        </p:nvSpPr>
        <p:spPr>
          <a:xfrm>
            <a:off x="1012460" y="6142888"/>
            <a:ext cx="9640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So many variants you’re almost guaranteed to pick a setting that isn’t best…</a:t>
            </a:r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5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14784</TotalTime>
  <Words>1972</Words>
  <Application>Microsoft Office PowerPoint</Application>
  <PresentationFormat>Widescreen</PresentationFormat>
  <Paragraphs>438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Introduction to Tuning Models</vt:lpstr>
      <vt:lpstr>Overview of Model Tuning</vt:lpstr>
      <vt:lpstr>The Application – Blink Detection</vt:lpstr>
      <vt:lpstr>Neural Network Structure (~LeNet)</vt:lpstr>
      <vt:lpstr>What’s hard about this?</vt:lpstr>
      <vt:lpstr>Types of parameter searches</vt:lpstr>
      <vt:lpstr>Example of a Grid search</vt:lpstr>
      <vt:lpstr>Explore some Parameter Sweeps</vt:lpstr>
      <vt:lpstr>Grid Search Summary</vt:lpstr>
      <vt:lpstr>Directed Search</vt:lpstr>
      <vt:lpstr>Directed Search</vt:lpstr>
      <vt:lpstr>Directed Search</vt:lpstr>
      <vt:lpstr>Directed Search</vt:lpstr>
      <vt:lpstr>Directed Search</vt:lpstr>
      <vt:lpstr>Directed Search</vt:lpstr>
      <vt:lpstr>Directed Search</vt:lpstr>
      <vt:lpstr>Directed Search</vt:lpstr>
      <vt:lpstr>Why not use more modern techniques </vt:lpstr>
      <vt:lpstr>Looking at Mistakes</vt:lpstr>
      <vt:lpstr>Directed Search Summary</vt:lpstr>
      <vt:lpstr>Summary of Model Tuning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Tuning Models</dc:title>
  <dc:creator>Geoff Hulten</dc:creator>
  <cp:lastModifiedBy>Geoff Hulten</cp:lastModifiedBy>
  <cp:revision>97</cp:revision>
  <dcterms:created xsi:type="dcterms:W3CDTF">2020-01-01T18:10:08Z</dcterms:created>
  <dcterms:modified xsi:type="dcterms:W3CDTF">2020-01-12T00:35:03Z</dcterms:modified>
</cp:coreProperties>
</file>